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9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D73D5707-37BF-495E-89E3-7E92CABC071B}" type="datetimeFigureOut">
              <a:rPr lang="en-IN" smtClean="0"/>
              <a:t>28-01-2023</a:t>
            </a:fld>
            <a:endParaRPr lang="en-IN"/>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IN"/>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CC3410AE-A72E-49AA-A008-856B3690A6FC}" type="slidenum">
              <a:rPr lang="en-IN" smtClean="0"/>
              <a:t>‹#›</a:t>
            </a:fld>
            <a:endParaRPr lang="en-IN"/>
          </a:p>
        </p:txBody>
      </p:sp>
    </p:spTree>
    <p:extLst>
      <p:ext uri="{BB962C8B-B14F-4D97-AF65-F5344CB8AC3E}">
        <p14:creationId xmlns:p14="http://schemas.microsoft.com/office/powerpoint/2010/main" val="3159692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3D5707-37BF-495E-89E3-7E92CABC071B}" type="datetimeFigureOut">
              <a:rPr lang="en-IN" smtClean="0"/>
              <a:t>28-01-2023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C3410AE-A72E-49AA-A008-856B3690A6FC}" type="slidenum">
              <a:rPr lang="en-IN" smtClean="0"/>
              <a:t>‹#›</a:t>
            </a:fld>
            <a:endParaRPr lang="en-IN"/>
          </a:p>
        </p:txBody>
      </p:sp>
    </p:spTree>
    <p:extLst>
      <p:ext uri="{BB962C8B-B14F-4D97-AF65-F5344CB8AC3E}">
        <p14:creationId xmlns:p14="http://schemas.microsoft.com/office/powerpoint/2010/main" val="2816893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3D5707-37BF-495E-89E3-7E92CABC071B}" type="datetimeFigureOut">
              <a:rPr lang="en-IN" smtClean="0"/>
              <a:t>28-01-2023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C3410AE-A72E-49AA-A008-856B3690A6FC}" type="slidenum">
              <a:rPr lang="en-IN" smtClean="0"/>
              <a:t>‹#›</a:t>
            </a:fld>
            <a:endParaRPr lang="en-IN"/>
          </a:p>
        </p:txBody>
      </p:sp>
    </p:spTree>
    <p:extLst>
      <p:ext uri="{BB962C8B-B14F-4D97-AF65-F5344CB8AC3E}">
        <p14:creationId xmlns:p14="http://schemas.microsoft.com/office/powerpoint/2010/main" val="3296217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3D5707-37BF-495E-89E3-7E92CABC071B}" type="datetimeFigureOut">
              <a:rPr lang="en-IN" smtClean="0"/>
              <a:t>28-01-2023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C3410AE-A72E-49AA-A008-856B3690A6FC}" type="slidenum">
              <a:rPr lang="en-IN" smtClean="0"/>
              <a:t>‹#›</a:t>
            </a:fld>
            <a:endParaRPr lang="en-IN"/>
          </a:p>
        </p:txBody>
      </p:sp>
    </p:spTree>
    <p:extLst>
      <p:ext uri="{BB962C8B-B14F-4D97-AF65-F5344CB8AC3E}">
        <p14:creationId xmlns:p14="http://schemas.microsoft.com/office/powerpoint/2010/main" val="1816591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3D5707-37BF-495E-89E3-7E92CABC071B}" type="datetimeFigureOut">
              <a:rPr lang="en-IN" smtClean="0"/>
              <a:t>28-01-2023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C3410AE-A72E-49AA-A008-856B3690A6FC}" type="slidenum">
              <a:rPr lang="en-IN" smtClean="0"/>
              <a:t>‹#›</a:t>
            </a:fld>
            <a:endParaRPr lang="en-IN"/>
          </a:p>
        </p:txBody>
      </p:sp>
    </p:spTree>
    <p:extLst>
      <p:ext uri="{BB962C8B-B14F-4D97-AF65-F5344CB8AC3E}">
        <p14:creationId xmlns:p14="http://schemas.microsoft.com/office/powerpoint/2010/main" val="1850021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73D5707-37BF-495E-89E3-7E92CABC071B}" type="datetimeFigureOut">
              <a:rPr lang="en-IN" smtClean="0"/>
              <a:t>28-01-2023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C3410AE-A72E-49AA-A008-856B3690A6FC}" type="slidenum">
              <a:rPr lang="en-IN" smtClean="0"/>
              <a:t>‹#›</a:t>
            </a:fld>
            <a:endParaRPr lang="en-IN"/>
          </a:p>
        </p:txBody>
      </p:sp>
    </p:spTree>
    <p:extLst>
      <p:ext uri="{BB962C8B-B14F-4D97-AF65-F5344CB8AC3E}">
        <p14:creationId xmlns:p14="http://schemas.microsoft.com/office/powerpoint/2010/main" val="1284469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3D5707-37BF-495E-89E3-7E92CABC071B}" type="datetimeFigureOut">
              <a:rPr lang="en-IN" smtClean="0"/>
              <a:t>28-01-2023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C3410AE-A72E-49AA-A008-856B3690A6FC}" type="slidenum">
              <a:rPr lang="en-IN" smtClean="0"/>
              <a:t>‹#›</a:t>
            </a:fld>
            <a:endParaRPr lang="en-IN"/>
          </a:p>
        </p:txBody>
      </p:sp>
    </p:spTree>
    <p:extLst>
      <p:ext uri="{BB962C8B-B14F-4D97-AF65-F5344CB8AC3E}">
        <p14:creationId xmlns:p14="http://schemas.microsoft.com/office/powerpoint/2010/main" val="3883122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73D5707-37BF-495E-89E3-7E92CABC071B}" type="datetimeFigureOut">
              <a:rPr lang="en-IN" smtClean="0"/>
              <a:t>28-01-2023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C3410AE-A72E-49AA-A008-856B3690A6FC}" type="slidenum">
              <a:rPr lang="en-IN" smtClean="0"/>
              <a:t>‹#›</a:t>
            </a:fld>
            <a:endParaRPr lang="en-IN"/>
          </a:p>
        </p:txBody>
      </p:sp>
    </p:spTree>
    <p:extLst>
      <p:ext uri="{BB962C8B-B14F-4D97-AF65-F5344CB8AC3E}">
        <p14:creationId xmlns:p14="http://schemas.microsoft.com/office/powerpoint/2010/main" val="1024518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3D5707-37BF-495E-89E3-7E92CABC071B}" type="datetimeFigureOut">
              <a:rPr lang="en-IN" smtClean="0"/>
              <a:t>28-01-2023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C3410AE-A72E-49AA-A008-856B3690A6FC}" type="slidenum">
              <a:rPr lang="en-IN" smtClean="0"/>
              <a:t>‹#›</a:t>
            </a:fld>
            <a:endParaRPr lang="en-IN"/>
          </a:p>
        </p:txBody>
      </p:sp>
    </p:spTree>
    <p:extLst>
      <p:ext uri="{BB962C8B-B14F-4D97-AF65-F5344CB8AC3E}">
        <p14:creationId xmlns:p14="http://schemas.microsoft.com/office/powerpoint/2010/main" val="345731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D73D5707-37BF-495E-89E3-7E92CABC071B}" type="datetimeFigureOut">
              <a:rPr lang="en-IN" smtClean="0"/>
              <a:t>28-01-2023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CC3410AE-A72E-49AA-A008-856B3690A6FC}" type="slidenum">
              <a:rPr lang="en-IN" smtClean="0"/>
              <a:t>‹#›</a:t>
            </a:fld>
            <a:endParaRPr lang="en-IN"/>
          </a:p>
        </p:txBody>
      </p:sp>
    </p:spTree>
    <p:extLst>
      <p:ext uri="{BB962C8B-B14F-4D97-AF65-F5344CB8AC3E}">
        <p14:creationId xmlns:p14="http://schemas.microsoft.com/office/powerpoint/2010/main" val="2229987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D73D5707-37BF-495E-89E3-7E92CABC071B}" type="datetimeFigureOut">
              <a:rPr lang="en-IN" smtClean="0"/>
              <a:t>28-01-2023</a:t>
            </a:fld>
            <a:endParaRPr lang="en-IN"/>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IN"/>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CC3410AE-A72E-49AA-A008-856B3690A6FC}" type="slidenum">
              <a:rPr lang="en-IN" smtClean="0"/>
              <a:t>‹#›</a:t>
            </a:fld>
            <a:endParaRPr lang="en-IN"/>
          </a:p>
        </p:txBody>
      </p:sp>
    </p:spTree>
    <p:extLst>
      <p:ext uri="{BB962C8B-B14F-4D97-AF65-F5344CB8AC3E}">
        <p14:creationId xmlns:p14="http://schemas.microsoft.com/office/powerpoint/2010/main" val="147980652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D73D5707-37BF-495E-89E3-7E92CABC071B}" type="datetimeFigureOut">
              <a:rPr lang="en-IN" smtClean="0"/>
              <a:t>28-01-2023</a:t>
            </a:fld>
            <a:endParaRPr lang="en-IN"/>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IN"/>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CC3410AE-A72E-49AA-A008-856B3690A6FC}" type="slidenum">
              <a:rPr lang="en-IN" smtClean="0"/>
              <a:t>‹#›</a:t>
            </a:fld>
            <a:endParaRPr lang="en-IN"/>
          </a:p>
        </p:txBody>
      </p:sp>
    </p:spTree>
    <p:extLst>
      <p:ext uri="{BB962C8B-B14F-4D97-AF65-F5344CB8AC3E}">
        <p14:creationId xmlns:p14="http://schemas.microsoft.com/office/powerpoint/2010/main" val="15696858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gineersacademy.org/centers/engineers-academy-bhopal-madhya-pradesh/" TargetMode="External"/><Relationship Id="rId2" Type="http://schemas.openxmlformats.org/officeDocument/2006/relationships/hyperlink" Target="https://engineersacademy.org/programs/foundation-classroom-program-gate-psus-2024/" TargetMode="Externa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http://engineersacademy.org/"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engineersacademy.org/" TargetMode="External"/><Relationship Id="rId2" Type="http://schemas.openxmlformats.org/officeDocument/2006/relationships/hyperlink" Target="https://engineersacademy.org/centers/engineers-academy-delhi-saket/"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984A521-3EEB-4441-6EDE-5965D25A66E1}"/>
              </a:ext>
            </a:extLst>
          </p:cNvPr>
          <p:cNvSpPr txBox="1"/>
          <p:nvPr/>
        </p:nvSpPr>
        <p:spPr>
          <a:xfrm>
            <a:off x="263235" y="803564"/>
            <a:ext cx="6719456" cy="646331"/>
          </a:xfrm>
          <a:prstGeom prst="rect">
            <a:avLst/>
          </a:prstGeom>
          <a:noFill/>
        </p:spPr>
        <p:txBody>
          <a:bodyPr wrap="square" rtlCol="0">
            <a:spAutoFit/>
          </a:bodyPr>
          <a:lstStyle/>
          <a:p>
            <a:pPr marL="285750" indent="-285750">
              <a:buFont typeface="Wingdings" panose="05000000000000000000" pitchFamily="2" charset="2"/>
              <a:buChar char="v"/>
            </a:pPr>
            <a:r>
              <a:rPr lang="en-US" b="1" i="0" dirty="0">
                <a:solidFill>
                  <a:srgbClr val="333333"/>
                </a:solidFill>
                <a:effectLst/>
                <a:latin typeface="Georgia" panose="02040502050405020303" pitchFamily="18" charset="0"/>
              </a:rPr>
              <a:t>Top Coaching Centers for GATE in North India</a:t>
            </a:r>
          </a:p>
          <a:p>
            <a:pPr marL="285750" indent="-285750">
              <a:buFont typeface="Wingdings" panose="05000000000000000000" pitchFamily="2" charset="2"/>
              <a:buChar char="v"/>
            </a:pPr>
            <a:endParaRPr lang="en-IN" b="1" dirty="0">
              <a:latin typeface="Georgia" panose="02040502050405020303" pitchFamily="18" charset="0"/>
            </a:endParaRPr>
          </a:p>
        </p:txBody>
      </p:sp>
      <p:sp>
        <p:nvSpPr>
          <p:cNvPr id="5" name="TextBox 4">
            <a:extLst>
              <a:ext uri="{FF2B5EF4-FFF2-40B4-BE49-F238E27FC236}">
                <a16:creationId xmlns:a16="http://schemas.microsoft.com/office/drawing/2014/main" id="{9346B30D-A44D-2E4F-47C4-E89AA8BE7FF6}"/>
              </a:ext>
            </a:extLst>
          </p:cNvPr>
          <p:cNvSpPr txBox="1"/>
          <p:nvPr/>
        </p:nvSpPr>
        <p:spPr>
          <a:xfrm>
            <a:off x="263235" y="1339059"/>
            <a:ext cx="11319165" cy="4524315"/>
          </a:xfrm>
          <a:prstGeom prst="rect">
            <a:avLst/>
          </a:prstGeom>
          <a:noFill/>
        </p:spPr>
        <p:txBody>
          <a:bodyPr wrap="square" rtlCol="0">
            <a:spAutoFit/>
          </a:bodyPr>
          <a:lstStyle/>
          <a:p>
            <a:pPr algn="just">
              <a:spcAft>
                <a:spcPts val="0"/>
              </a:spcAft>
            </a:pPr>
            <a:r>
              <a:rPr lang="en-US" sz="1800" b="0" i="0" dirty="0">
                <a:solidFill>
                  <a:srgbClr val="000000"/>
                </a:solidFill>
                <a:effectLst/>
                <a:latin typeface="Calibri" panose="020F0502020204030204" pitchFamily="34" charset="0"/>
              </a:rPr>
              <a:t>It takes a lot of work to prepare for one of the most difficult competitive engineering exams, and not all students succeed. Students must understand the value of a thorough and committed GATE 2024 exam preparation plan at this point. For students hoping to pursue post-graduate studies at the premier institutions in the nation, the </a:t>
            </a:r>
            <a:r>
              <a:rPr lang="en-US" sz="1800" b="1" i="0" u="none" strike="noStrike" dirty="0">
                <a:solidFill>
                  <a:srgbClr val="7030A0"/>
                </a:solidFill>
                <a:effectLst/>
                <a:latin typeface="Calibri" panose="020F0502020204030204" pitchFamily="34" charset="0"/>
                <a:hlinkClick r:id="rId2">
                  <a:extLst>
                    <a:ext uri="{A12FA001-AC4F-418D-AE19-62706E023703}">
                      <ahyp:hlinkClr xmlns:ahyp="http://schemas.microsoft.com/office/drawing/2018/hyperlinkcolor" val="tx"/>
                    </a:ext>
                  </a:extLst>
                </a:hlinkClick>
              </a:rPr>
              <a:t>GATE 2024</a:t>
            </a:r>
            <a:r>
              <a:rPr lang="en-US" sz="1800" b="0" i="0" dirty="0">
                <a:solidFill>
                  <a:srgbClr val="7030A0"/>
                </a:solidFill>
                <a:effectLst/>
                <a:latin typeface="Calibri" panose="020F0502020204030204" pitchFamily="34" charset="0"/>
              </a:rPr>
              <a:t> </a:t>
            </a:r>
            <a:r>
              <a:rPr lang="en-US" sz="1800" b="0" i="0" dirty="0">
                <a:solidFill>
                  <a:srgbClr val="000000"/>
                </a:solidFill>
                <a:effectLst/>
                <a:latin typeface="Calibri" panose="020F0502020204030204" pitchFamily="34" charset="0"/>
              </a:rPr>
              <a:t>paper is one of the most encouraging engineering competitive exams. The Engineers Academy is now the greatest institution in the nation at offering competitive support for GATE preparations. Students from all across India trust the coaching </a:t>
            </a:r>
            <a:r>
              <a:rPr lang="en-US" sz="1800" b="0" i="0" dirty="0" err="1">
                <a:solidFill>
                  <a:srgbClr val="000000"/>
                </a:solidFill>
                <a:effectLst/>
                <a:latin typeface="Calibri" panose="020F0502020204030204" pitchFamily="34" charset="0"/>
              </a:rPr>
              <a:t>centre</a:t>
            </a:r>
            <a:r>
              <a:rPr lang="en-US" sz="1800" b="0" i="0" dirty="0">
                <a:solidFill>
                  <a:srgbClr val="000000"/>
                </a:solidFill>
                <a:effectLst/>
                <a:latin typeface="Calibri" panose="020F0502020204030204" pitchFamily="34" charset="0"/>
              </a:rPr>
              <a:t>, which has numerous branches in various regions of the country. Engineers Academy Bhopal, Delhi center is one of the best in comparison to the other coaching institutes in the respective cities.</a:t>
            </a:r>
            <a:endParaRPr lang="en-US" b="0" i="0" dirty="0">
              <a:solidFill>
                <a:srgbClr val="000000"/>
              </a:solidFill>
              <a:effectLst/>
              <a:latin typeface="Helvetica Neue"/>
            </a:endParaRPr>
          </a:p>
          <a:p>
            <a:pPr algn="just">
              <a:spcAft>
                <a:spcPts val="0"/>
              </a:spcAft>
            </a:pPr>
            <a:r>
              <a:rPr lang="en-US" b="0" i="0" dirty="0">
                <a:solidFill>
                  <a:srgbClr val="000000"/>
                </a:solidFill>
                <a:effectLst/>
                <a:latin typeface="Helvetica Neue"/>
              </a:rPr>
              <a:t> </a:t>
            </a:r>
          </a:p>
          <a:p>
            <a:pPr algn="just">
              <a:spcAft>
                <a:spcPts val="0"/>
              </a:spcAft>
            </a:pPr>
            <a:r>
              <a:rPr lang="en-US" sz="1800" b="1" i="0" dirty="0">
                <a:solidFill>
                  <a:srgbClr val="000000"/>
                </a:solidFill>
                <a:effectLst/>
                <a:latin typeface="Calibri" panose="020F0502020204030204" pitchFamily="34" charset="0"/>
              </a:rPr>
              <a:t>Engineers Academy coaching classes in Bhopal</a:t>
            </a:r>
            <a:endParaRPr lang="en-US" b="0" i="0" dirty="0">
              <a:solidFill>
                <a:srgbClr val="000000"/>
              </a:solidFill>
              <a:effectLst/>
              <a:latin typeface="Helvetica Neue"/>
            </a:endParaRPr>
          </a:p>
          <a:p>
            <a:pPr algn="just">
              <a:spcAft>
                <a:spcPts val="0"/>
              </a:spcAft>
            </a:pPr>
            <a:r>
              <a:rPr lang="en-US" b="0" i="0" dirty="0">
                <a:solidFill>
                  <a:srgbClr val="000000"/>
                </a:solidFill>
                <a:effectLst/>
                <a:latin typeface="Helvetica Neue"/>
              </a:rPr>
              <a:t> </a:t>
            </a:r>
          </a:p>
          <a:p>
            <a:pPr algn="just">
              <a:spcAft>
                <a:spcPts val="0"/>
              </a:spcAft>
            </a:pPr>
            <a:r>
              <a:rPr lang="en-US" sz="1800" b="0" i="0" dirty="0">
                <a:solidFill>
                  <a:srgbClr val="000000"/>
                </a:solidFill>
                <a:effectLst/>
                <a:latin typeface="Calibri" panose="020F0502020204030204" pitchFamily="34" charset="0"/>
              </a:rPr>
              <a:t>The greatest exam preparation in the nation comes from engineering academy. Students are taught to work hard to accomplish their goals as a result of the focused instruction provided at the coaching facility in Bhopal. It is a wise choice to enroll in a coaching program to get ready for competitive tests. The </a:t>
            </a:r>
            <a:r>
              <a:rPr lang="en-US" sz="1800" b="1" i="0" u="none" strike="noStrike" dirty="0">
                <a:solidFill>
                  <a:srgbClr val="7030A0"/>
                </a:solidFill>
                <a:effectLst/>
                <a:latin typeface="Calibri" panose="020F0502020204030204" pitchFamily="34" charset="0"/>
                <a:hlinkClick r:id="rId3">
                  <a:extLst>
                    <a:ext uri="{A12FA001-AC4F-418D-AE19-62706E023703}">
                      <ahyp:hlinkClr xmlns:ahyp="http://schemas.microsoft.com/office/drawing/2018/hyperlinkcolor" val="tx"/>
                    </a:ext>
                  </a:extLst>
                </a:hlinkClick>
              </a:rPr>
              <a:t>GATE Coaching in Bhopa</a:t>
            </a:r>
            <a:r>
              <a:rPr lang="en-US" sz="1800" b="0" i="0" dirty="0">
                <a:solidFill>
                  <a:srgbClr val="7030A0"/>
                </a:solidFill>
                <a:effectLst/>
                <a:latin typeface="Calibri" panose="020F0502020204030204" pitchFamily="34" charset="0"/>
              </a:rPr>
              <a:t>l </a:t>
            </a:r>
            <a:r>
              <a:rPr lang="en-US" sz="1800" b="0" i="0" dirty="0">
                <a:solidFill>
                  <a:srgbClr val="000000"/>
                </a:solidFill>
                <a:effectLst/>
                <a:latin typeface="Calibri" panose="020F0502020204030204" pitchFamily="34" charset="0"/>
              </a:rPr>
              <a:t>is a wonderful example of how this works out over time. Compared to many other coaching classes in the city, Engineers Academy guarantees students' superior grades and results.</a:t>
            </a:r>
            <a:endParaRPr lang="en-US" b="0" i="0" dirty="0">
              <a:solidFill>
                <a:srgbClr val="000000"/>
              </a:solidFill>
              <a:effectLst/>
              <a:latin typeface="Helvetica Neue"/>
            </a:endParaRPr>
          </a:p>
          <a:p>
            <a:endParaRPr lang="en-IN" dirty="0"/>
          </a:p>
        </p:txBody>
      </p:sp>
      <p:pic>
        <p:nvPicPr>
          <p:cNvPr id="7" name="Picture 6">
            <a:hlinkClick r:id="rId4"/>
            <a:extLst>
              <a:ext uri="{FF2B5EF4-FFF2-40B4-BE49-F238E27FC236}">
                <a16:creationId xmlns:a16="http://schemas.microsoft.com/office/drawing/2014/main" id="{D6E052D6-FE71-98C6-F734-8C3A6293A7D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34946" y="137376"/>
            <a:ext cx="2022763" cy="427670"/>
          </a:xfrm>
          <a:prstGeom prst="rect">
            <a:avLst/>
          </a:prstGeom>
        </p:spPr>
      </p:pic>
      <p:sp>
        <p:nvSpPr>
          <p:cNvPr id="8" name="TextBox 7">
            <a:extLst>
              <a:ext uri="{FF2B5EF4-FFF2-40B4-BE49-F238E27FC236}">
                <a16:creationId xmlns:a16="http://schemas.microsoft.com/office/drawing/2014/main" id="{2792F8A0-97BE-F8D3-B8CF-1B7041523D27}"/>
              </a:ext>
            </a:extLst>
          </p:cNvPr>
          <p:cNvSpPr txBox="1"/>
          <p:nvPr/>
        </p:nvSpPr>
        <p:spPr>
          <a:xfrm>
            <a:off x="4876800" y="6054436"/>
            <a:ext cx="2438400" cy="369332"/>
          </a:xfrm>
          <a:prstGeom prst="rect">
            <a:avLst/>
          </a:prstGeom>
          <a:noFill/>
        </p:spPr>
        <p:txBody>
          <a:bodyPr wrap="square" rtlCol="0">
            <a:spAutoFit/>
          </a:bodyPr>
          <a:lstStyle/>
          <a:p>
            <a:r>
              <a:rPr lang="en-IN" b="1" dirty="0">
                <a:solidFill>
                  <a:srgbClr val="7030A0"/>
                </a:solidFill>
              </a:rPr>
              <a:t>engineersacademy.org</a:t>
            </a:r>
          </a:p>
        </p:txBody>
      </p:sp>
    </p:spTree>
    <p:extLst>
      <p:ext uri="{BB962C8B-B14F-4D97-AF65-F5344CB8AC3E}">
        <p14:creationId xmlns:p14="http://schemas.microsoft.com/office/powerpoint/2010/main" val="641134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4CC58B0-C8BB-D33D-9467-FC2B5C15B893}"/>
              </a:ext>
            </a:extLst>
          </p:cNvPr>
          <p:cNvSpPr txBox="1"/>
          <p:nvPr/>
        </p:nvSpPr>
        <p:spPr>
          <a:xfrm>
            <a:off x="464233" y="604911"/>
            <a:ext cx="11141613" cy="4524315"/>
          </a:xfrm>
          <a:prstGeom prst="rect">
            <a:avLst/>
          </a:prstGeom>
          <a:noFill/>
        </p:spPr>
        <p:txBody>
          <a:bodyPr wrap="square" rtlCol="0">
            <a:spAutoFit/>
          </a:bodyPr>
          <a:lstStyle/>
          <a:p>
            <a:pPr algn="just">
              <a:spcAft>
                <a:spcPts val="0"/>
              </a:spcAft>
            </a:pPr>
            <a:r>
              <a:rPr lang="en-US" sz="1800" b="1" i="0" dirty="0">
                <a:solidFill>
                  <a:srgbClr val="000000"/>
                </a:solidFill>
                <a:effectLst/>
                <a:latin typeface="Calibri" panose="020F0502020204030204" pitchFamily="34" charset="0"/>
              </a:rPr>
              <a:t>Top coaching classes in Delhi</a:t>
            </a:r>
            <a:endParaRPr lang="en-US" b="0" i="0" dirty="0">
              <a:solidFill>
                <a:srgbClr val="000000"/>
              </a:solidFill>
              <a:effectLst/>
              <a:latin typeface="Helvetica Neue"/>
            </a:endParaRPr>
          </a:p>
          <a:p>
            <a:pPr algn="just">
              <a:spcAft>
                <a:spcPts val="0"/>
              </a:spcAft>
            </a:pPr>
            <a:r>
              <a:rPr lang="en-US" b="0" i="0" dirty="0">
                <a:solidFill>
                  <a:srgbClr val="000000"/>
                </a:solidFill>
                <a:effectLst/>
                <a:latin typeface="Helvetica Neue"/>
              </a:rPr>
              <a:t> </a:t>
            </a:r>
          </a:p>
          <a:p>
            <a:pPr algn="just">
              <a:spcAft>
                <a:spcPts val="0"/>
              </a:spcAft>
            </a:pPr>
            <a:r>
              <a:rPr lang="en-US" sz="1800" b="0" i="0" dirty="0">
                <a:solidFill>
                  <a:srgbClr val="000000"/>
                </a:solidFill>
                <a:effectLst/>
                <a:latin typeface="Calibri" panose="020F0502020204030204" pitchFamily="34" charset="0"/>
              </a:rPr>
              <a:t>A large number of high-quality coaching facilities must be built in order to manage India's large education sector. The top </a:t>
            </a:r>
            <a:r>
              <a:rPr lang="en-US" sz="1800" b="1" i="0" u="none" strike="noStrike" dirty="0">
                <a:solidFill>
                  <a:srgbClr val="7030A0"/>
                </a:solidFill>
                <a:effectLst/>
                <a:latin typeface="Calibri" panose="020F0502020204030204" pitchFamily="34" charset="0"/>
                <a:hlinkClick r:id="rId2">
                  <a:extLst>
                    <a:ext uri="{A12FA001-AC4F-418D-AE19-62706E023703}">
                      <ahyp:hlinkClr xmlns:ahyp="http://schemas.microsoft.com/office/drawing/2018/hyperlinkcolor" val="tx"/>
                    </a:ext>
                  </a:extLst>
                </a:hlinkClick>
              </a:rPr>
              <a:t>GATE coaching in Delhi</a:t>
            </a:r>
            <a:r>
              <a:rPr lang="en-US" sz="1800" b="0" i="0" dirty="0">
                <a:solidFill>
                  <a:srgbClr val="7030A0"/>
                </a:solidFill>
                <a:effectLst/>
                <a:latin typeface="Calibri" panose="020F0502020204030204" pitchFamily="34" charset="0"/>
              </a:rPr>
              <a:t> </a:t>
            </a:r>
            <a:r>
              <a:rPr lang="en-US" sz="1800" b="0" i="0" dirty="0">
                <a:solidFill>
                  <a:srgbClr val="000000"/>
                </a:solidFill>
                <a:effectLst/>
                <a:latin typeface="Calibri" panose="020F0502020204030204" pitchFamily="34" charset="0"/>
              </a:rPr>
              <a:t>is offered by Engineers Academy and has a lot to offer students in terms of benefits and course costs. Students who are studying for the GATE 2024 exam can save time by taking coaching classes at Engineers Academy instead of wasting it collecting study materials from various locations.</a:t>
            </a:r>
            <a:endParaRPr lang="en-US" b="0" i="0" dirty="0">
              <a:solidFill>
                <a:srgbClr val="000000"/>
              </a:solidFill>
              <a:effectLst/>
              <a:latin typeface="Helvetica Neue"/>
            </a:endParaRPr>
          </a:p>
          <a:p>
            <a:pPr algn="just">
              <a:spcAft>
                <a:spcPts val="0"/>
              </a:spcAft>
            </a:pPr>
            <a:r>
              <a:rPr lang="en-US" b="0" i="0" dirty="0">
                <a:solidFill>
                  <a:srgbClr val="000000"/>
                </a:solidFill>
                <a:effectLst/>
                <a:latin typeface="Helvetica Neue"/>
              </a:rPr>
              <a:t> </a:t>
            </a:r>
          </a:p>
          <a:p>
            <a:pPr algn="just">
              <a:spcAft>
                <a:spcPts val="0"/>
              </a:spcAft>
            </a:pPr>
            <a:r>
              <a:rPr lang="en-US" sz="1800" b="1" i="0" dirty="0">
                <a:solidFill>
                  <a:srgbClr val="000000"/>
                </a:solidFill>
                <a:effectLst/>
                <a:latin typeface="Calibri" panose="020F0502020204030204" pitchFamily="34" charset="0"/>
              </a:rPr>
              <a:t>Conclusion</a:t>
            </a:r>
            <a:endParaRPr lang="en-US" b="0" i="0" dirty="0">
              <a:solidFill>
                <a:srgbClr val="000000"/>
              </a:solidFill>
              <a:effectLst/>
              <a:latin typeface="Helvetica Neue"/>
            </a:endParaRPr>
          </a:p>
          <a:p>
            <a:pPr algn="just">
              <a:spcAft>
                <a:spcPts val="0"/>
              </a:spcAft>
            </a:pPr>
            <a:r>
              <a:rPr lang="en-US" b="0" i="0" dirty="0">
                <a:solidFill>
                  <a:srgbClr val="000000"/>
                </a:solidFill>
                <a:effectLst/>
                <a:latin typeface="Helvetica Neue"/>
              </a:rPr>
              <a:t> </a:t>
            </a:r>
          </a:p>
          <a:p>
            <a:pPr algn="just">
              <a:spcAft>
                <a:spcPts val="0"/>
              </a:spcAft>
            </a:pPr>
            <a:r>
              <a:rPr lang="en-US" sz="1800" b="0" i="0" dirty="0">
                <a:solidFill>
                  <a:srgbClr val="000000"/>
                </a:solidFill>
                <a:effectLst/>
                <a:latin typeface="Calibri" panose="020F0502020204030204" pitchFamily="34" charset="0"/>
              </a:rPr>
              <a:t>Numerous candidates have achieved success by passing the GATE or another competitive exam without taking coaching sessions. However, in practice, the majority of students consider coaching </a:t>
            </a:r>
            <a:r>
              <a:rPr lang="en-US" sz="1800" b="0" i="0" dirty="0" err="1">
                <a:solidFill>
                  <a:srgbClr val="000000"/>
                </a:solidFill>
                <a:effectLst/>
                <a:latin typeface="Calibri" panose="020F0502020204030204" pitchFamily="34" charset="0"/>
              </a:rPr>
              <a:t>centres</a:t>
            </a:r>
            <a:r>
              <a:rPr lang="en-US" sz="1800" b="0" i="0" dirty="0">
                <a:solidFill>
                  <a:srgbClr val="000000"/>
                </a:solidFill>
                <a:effectLst/>
                <a:latin typeface="Calibri" panose="020F0502020204030204" pitchFamily="34" charset="0"/>
              </a:rPr>
              <a:t> to be necessary. Choose the coaching classes for the GATE 2024 exam or other competitive exam preparations carefully because it is about your career. The Engineers Academy is the organization with a stellar reputation for GATE coaching in Bhopal and offering the best GATE coaching in Delhi. Additionally, the coaching facility is an excellent resource for students to prepare for the GATE exam.</a:t>
            </a:r>
            <a:endParaRPr lang="en-US" b="0" i="0" dirty="0">
              <a:solidFill>
                <a:srgbClr val="000000"/>
              </a:solidFill>
              <a:effectLst/>
              <a:latin typeface="Helvetica Neue"/>
            </a:endParaRPr>
          </a:p>
          <a:p>
            <a:endParaRPr lang="en-IN" dirty="0"/>
          </a:p>
        </p:txBody>
      </p:sp>
      <p:pic>
        <p:nvPicPr>
          <p:cNvPr id="5" name="Picture 4">
            <a:hlinkClick r:id="rId3"/>
            <a:extLst>
              <a:ext uri="{FF2B5EF4-FFF2-40B4-BE49-F238E27FC236}">
                <a16:creationId xmlns:a16="http://schemas.microsoft.com/office/drawing/2014/main" id="{7259876B-2564-5551-95D2-8A252D424B9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34946" y="137376"/>
            <a:ext cx="2022763" cy="427670"/>
          </a:xfrm>
          <a:prstGeom prst="rect">
            <a:avLst/>
          </a:prstGeom>
        </p:spPr>
      </p:pic>
      <p:sp>
        <p:nvSpPr>
          <p:cNvPr id="7" name="TextBox 6">
            <a:extLst>
              <a:ext uri="{FF2B5EF4-FFF2-40B4-BE49-F238E27FC236}">
                <a16:creationId xmlns:a16="http://schemas.microsoft.com/office/drawing/2014/main" id="{366217E3-7B17-A6B8-746B-B9A084049FB8}"/>
              </a:ext>
            </a:extLst>
          </p:cNvPr>
          <p:cNvSpPr txBox="1"/>
          <p:nvPr/>
        </p:nvSpPr>
        <p:spPr>
          <a:xfrm>
            <a:off x="4933656" y="6068423"/>
            <a:ext cx="2324687" cy="369332"/>
          </a:xfrm>
          <a:prstGeom prst="rect">
            <a:avLst/>
          </a:prstGeom>
          <a:noFill/>
        </p:spPr>
        <p:txBody>
          <a:bodyPr wrap="square">
            <a:spAutoFit/>
          </a:bodyPr>
          <a:lstStyle/>
          <a:p>
            <a:r>
              <a:rPr lang="en-IN" b="1" dirty="0">
                <a:solidFill>
                  <a:srgbClr val="7030A0"/>
                </a:solidFill>
              </a:rPr>
              <a:t>engineersacademy.org</a:t>
            </a:r>
          </a:p>
        </p:txBody>
      </p:sp>
    </p:spTree>
    <p:extLst>
      <p:ext uri="{BB962C8B-B14F-4D97-AF65-F5344CB8AC3E}">
        <p14:creationId xmlns:p14="http://schemas.microsoft.com/office/powerpoint/2010/main" val="2568255337"/>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Metropolitan</Template>
  <TotalTime>5</TotalTime>
  <Words>431</Words>
  <Application>Microsoft Office PowerPoint</Application>
  <PresentationFormat>Widescreen</PresentationFormat>
  <Paragraphs>15</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Calibri Light</vt:lpstr>
      <vt:lpstr>Georgia</vt:lpstr>
      <vt:lpstr>Helvetica Neue</vt:lpstr>
      <vt:lpstr>Wingdings</vt:lpstr>
      <vt:lpstr>Metropolitan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RAJVEER SINGH</dc:creator>
  <cp:lastModifiedBy>RAJVEER SINGH</cp:lastModifiedBy>
  <cp:revision>1</cp:revision>
  <dcterms:created xsi:type="dcterms:W3CDTF">2023-01-28T09:01:30Z</dcterms:created>
  <dcterms:modified xsi:type="dcterms:W3CDTF">2023-01-28T09:07:25Z</dcterms:modified>
</cp:coreProperties>
</file>