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410" r:id="rId2"/>
    <p:sldId id="361" r:id="rId3"/>
    <p:sldId id="302" r:id="rId4"/>
    <p:sldId id="362" r:id="rId5"/>
    <p:sldId id="444" r:id="rId6"/>
    <p:sldId id="456" r:id="rId7"/>
    <p:sldId id="470" r:id="rId8"/>
    <p:sldId id="471" r:id="rId9"/>
    <p:sldId id="472" r:id="rId10"/>
    <p:sldId id="473" r:id="rId11"/>
    <p:sldId id="474" r:id="rId12"/>
    <p:sldId id="475" r:id="rId13"/>
    <p:sldId id="477" r:id="rId14"/>
    <p:sldId id="476" r:id="rId15"/>
    <p:sldId id="478" r:id="rId16"/>
    <p:sldId id="479" r:id="rId17"/>
    <p:sldId id="480" r:id="rId18"/>
    <p:sldId id="46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p:cViewPr varScale="1">
        <p:scale>
          <a:sx n="69" d="100"/>
          <a:sy n="69" d="100"/>
        </p:scale>
        <p:origin x="1446"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Q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90D7C3F-377E-4D31-92CE-98C7058893CE}" type="datetimeFigureOut">
              <a:rPr lang="ar-QA" smtClean="0"/>
              <a:pPr/>
              <a:t>23/09/1444</a:t>
            </a:fld>
            <a:endParaRPr lang="ar-Q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Q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Q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4392224-CCBC-4F16-9E8F-2F41E4446CB1}" type="slidenum">
              <a:rPr lang="ar-QA" smtClean="0"/>
              <a:pPr/>
              <a:t>‹#›</a:t>
            </a:fld>
            <a:endParaRPr lang="ar-QA"/>
          </a:p>
        </p:txBody>
      </p:sp>
    </p:spTree>
    <p:extLst>
      <p:ext uri="{BB962C8B-B14F-4D97-AF65-F5344CB8AC3E}">
        <p14:creationId xmlns:p14="http://schemas.microsoft.com/office/powerpoint/2010/main" val="1266117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a:t>
            </a:fld>
            <a:endParaRPr lang="ar-QA"/>
          </a:p>
        </p:txBody>
      </p:sp>
    </p:spTree>
    <p:extLst>
      <p:ext uri="{BB962C8B-B14F-4D97-AF65-F5344CB8AC3E}">
        <p14:creationId xmlns:p14="http://schemas.microsoft.com/office/powerpoint/2010/main" val="443042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12</a:t>
            </a:fld>
            <a:endParaRPr lang="ar-QA"/>
          </a:p>
        </p:txBody>
      </p:sp>
    </p:spTree>
    <p:extLst>
      <p:ext uri="{BB962C8B-B14F-4D97-AF65-F5344CB8AC3E}">
        <p14:creationId xmlns:p14="http://schemas.microsoft.com/office/powerpoint/2010/main" val="663348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13</a:t>
            </a:fld>
            <a:endParaRPr lang="ar-QA"/>
          </a:p>
        </p:txBody>
      </p:sp>
    </p:spTree>
    <p:extLst>
      <p:ext uri="{BB962C8B-B14F-4D97-AF65-F5344CB8AC3E}">
        <p14:creationId xmlns:p14="http://schemas.microsoft.com/office/powerpoint/2010/main" val="3370890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14</a:t>
            </a:fld>
            <a:endParaRPr lang="ar-QA"/>
          </a:p>
        </p:txBody>
      </p:sp>
    </p:spTree>
    <p:extLst>
      <p:ext uri="{BB962C8B-B14F-4D97-AF65-F5344CB8AC3E}">
        <p14:creationId xmlns:p14="http://schemas.microsoft.com/office/powerpoint/2010/main" val="2776725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15</a:t>
            </a:fld>
            <a:endParaRPr lang="ar-QA"/>
          </a:p>
        </p:txBody>
      </p:sp>
    </p:spTree>
    <p:extLst>
      <p:ext uri="{BB962C8B-B14F-4D97-AF65-F5344CB8AC3E}">
        <p14:creationId xmlns:p14="http://schemas.microsoft.com/office/powerpoint/2010/main" val="340585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16</a:t>
            </a:fld>
            <a:endParaRPr lang="ar-QA"/>
          </a:p>
        </p:txBody>
      </p:sp>
    </p:spTree>
    <p:extLst>
      <p:ext uri="{BB962C8B-B14F-4D97-AF65-F5344CB8AC3E}">
        <p14:creationId xmlns:p14="http://schemas.microsoft.com/office/powerpoint/2010/main" val="2667888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17</a:t>
            </a:fld>
            <a:endParaRPr lang="ar-QA"/>
          </a:p>
        </p:txBody>
      </p:sp>
    </p:spTree>
    <p:extLst>
      <p:ext uri="{BB962C8B-B14F-4D97-AF65-F5344CB8AC3E}">
        <p14:creationId xmlns:p14="http://schemas.microsoft.com/office/powerpoint/2010/main" val="204008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4</a:t>
            </a:fld>
            <a:endParaRPr lang="ar-QA"/>
          </a:p>
        </p:txBody>
      </p:sp>
    </p:spTree>
    <p:extLst>
      <p:ext uri="{BB962C8B-B14F-4D97-AF65-F5344CB8AC3E}">
        <p14:creationId xmlns:p14="http://schemas.microsoft.com/office/powerpoint/2010/main" val="3768098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5</a:t>
            </a:fld>
            <a:endParaRPr lang="ar-QA"/>
          </a:p>
        </p:txBody>
      </p:sp>
    </p:spTree>
    <p:extLst>
      <p:ext uri="{BB962C8B-B14F-4D97-AF65-F5344CB8AC3E}">
        <p14:creationId xmlns:p14="http://schemas.microsoft.com/office/powerpoint/2010/main" val="394561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6</a:t>
            </a:fld>
            <a:endParaRPr lang="ar-QA"/>
          </a:p>
        </p:txBody>
      </p:sp>
    </p:spTree>
    <p:extLst>
      <p:ext uri="{BB962C8B-B14F-4D97-AF65-F5344CB8AC3E}">
        <p14:creationId xmlns:p14="http://schemas.microsoft.com/office/powerpoint/2010/main" val="1144654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7</a:t>
            </a:fld>
            <a:endParaRPr lang="ar-QA"/>
          </a:p>
        </p:txBody>
      </p:sp>
    </p:spTree>
    <p:extLst>
      <p:ext uri="{BB962C8B-B14F-4D97-AF65-F5344CB8AC3E}">
        <p14:creationId xmlns:p14="http://schemas.microsoft.com/office/powerpoint/2010/main" val="2693480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8</a:t>
            </a:fld>
            <a:endParaRPr lang="ar-QA"/>
          </a:p>
        </p:txBody>
      </p:sp>
    </p:spTree>
    <p:extLst>
      <p:ext uri="{BB962C8B-B14F-4D97-AF65-F5344CB8AC3E}">
        <p14:creationId xmlns:p14="http://schemas.microsoft.com/office/powerpoint/2010/main" val="3959936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9</a:t>
            </a:fld>
            <a:endParaRPr lang="ar-QA"/>
          </a:p>
        </p:txBody>
      </p:sp>
    </p:spTree>
    <p:extLst>
      <p:ext uri="{BB962C8B-B14F-4D97-AF65-F5344CB8AC3E}">
        <p14:creationId xmlns:p14="http://schemas.microsoft.com/office/powerpoint/2010/main" val="3126191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10</a:t>
            </a:fld>
            <a:endParaRPr lang="ar-QA"/>
          </a:p>
        </p:txBody>
      </p:sp>
    </p:spTree>
    <p:extLst>
      <p:ext uri="{BB962C8B-B14F-4D97-AF65-F5344CB8AC3E}">
        <p14:creationId xmlns:p14="http://schemas.microsoft.com/office/powerpoint/2010/main" val="918567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4392224-CCBC-4F16-9E8F-2F41E4446CB1}" type="slidenum">
              <a:rPr lang="ar-QA" smtClean="0"/>
              <a:pPr/>
              <a:t>11</a:t>
            </a:fld>
            <a:endParaRPr lang="ar-QA"/>
          </a:p>
        </p:txBody>
      </p:sp>
    </p:spTree>
    <p:extLst>
      <p:ext uri="{BB962C8B-B14F-4D97-AF65-F5344CB8AC3E}">
        <p14:creationId xmlns:p14="http://schemas.microsoft.com/office/powerpoint/2010/main" val="3108073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Q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QA"/>
          </a:p>
        </p:txBody>
      </p:sp>
      <p:sp>
        <p:nvSpPr>
          <p:cNvPr id="4" name="Date Placeholder 3"/>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5" name="Footer Placeholder 4"/>
          <p:cNvSpPr>
            <a:spLocks noGrp="1"/>
          </p:cNvSpPr>
          <p:nvPr>
            <p:ph type="ftr" sz="quarter" idx="11"/>
          </p:nvPr>
        </p:nvSpPr>
        <p:spPr/>
        <p:txBody>
          <a:bodyPr/>
          <a:lstStyle/>
          <a:p>
            <a:endParaRPr lang="ar-QA">
              <a:solidFill>
                <a:prstClr val="black">
                  <a:tint val="75000"/>
                </a:prstClr>
              </a:solidFill>
            </a:endParaRPr>
          </a:p>
        </p:txBody>
      </p:sp>
      <p:sp>
        <p:nvSpPr>
          <p:cNvPr id="6" name="Slide Number Placeholder 5"/>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3077685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Q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4" name="Date Placeholder 3"/>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5" name="Footer Placeholder 4"/>
          <p:cNvSpPr>
            <a:spLocks noGrp="1"/>
          </p:cNvSpPr>
          <p:nvPr>
            <p:ph type="ftr" sz="quarter" idx="11"/>
          </p:nvPr>
        </p:nvSpPr>
        <p:spPr/>
        <p:txBody>
          <a:bodyPr/>
          <a:lstStyle/>
          <a:p>
            <a:endParaRPr lang="ar-QA">
              <a:solidFill>
                <a:prstClr val="black">
                  <a:tint val="75000"/>
                </a:prstClr>
              </a:solidFill>
            </a:endParaRPr>
          </a:p>
        </p:txBody>
      </p:sp>
      <p:sp>
        <p:nvSpPr>
          <p:cNvPr id="6" name="Slide Number Placeholder 5"/>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691567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Q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4" name="Date Placeholder 3"/>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5" name="Footer Placeholder 4"/>
          <p:cNvSpPr>
            <a:spLocks noGrp="1"/>
          </p:cNvSpPr>
          <p:nvPr>
            <p:ph type="ftr" sz="quarter" idx="11"/>
          </p:nvPr>
        </p:nvSpPr>
        <p:spPr/>
        <p:txBody>
          <a:bodyPr/>
          <a:lstStyle/>
          <a:p>
            <a:endParaRPr lang="ar-QA">
              <a:solidFill>
                <a:prstClr val="black">
                  <a:tint val="75000"/>
                </a:prstClr>
              </a:solidFill>
            </a:endParaRPr>
          </a:p>
        </p:txBody>
      </p:sp>
      <p:sp>
        <p:nvSpPr>
          <p:cNvPr id="6" name="Slide Number Placeholder 5"/>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3204263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dirty="0"/>
              <a:t>Click to edit Master title style</a:t>
            </a:r>
            <a:endParaRPr lang="ar-QA"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ar-QA" dirty="0"/>
          </a:p>
        </p:txBody>
      </p:sp>
      <p:sp>
        <p:nvSpPr>
          <p:cNvPr id="4" name="Date Placeholder 3"/>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5" name="Footer Placeholder 4"/>
          <p:cNvSpPr>
            <a:spLocks noGrp="1"/>
          </p:cNvSpPr>
          <p:nvPr>
            <p:ph type="ftr" sz="quarter" idx="11"/>
          </p:nvPr>
        </p:nvSpPr>
        <p:spPr/>
        <p:txBody>
          <a:bodyPr/>
          <a:lstStyle/>
          <a:p>
            <a:endParaRPr lang="ar-QA">
              <a:solidFill>
                <a:prstClr val="black">
                  <a:tint val="75000"/>
                </a:prstClr>
              </a:solidFill>
            </a:endParaRPr>
          </a:p>
        </p:txBody>
      </p:sp>
      <p:sp>
        <p:nvSpPr>
          <p:cNvPr id="6" name="Slide Number Placeholder 5"/>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115664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Q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5" name="Footer Placeholder 4"/>
          <p:cNvSpPr>
            <a:spLocks noGrp="1"/>
          </p:cNvSpPr>
          <p:nvPr>
            <p:ph type="ftr" sz="quarter" idx="11"/>
          </p:nvPr>
        </p:nvSpPr>
        <p:spPr/>
        <p:txBody>
          <a:bodyPr/>
          <a:lstStyle/>
          <a:p>
            <a:endParaRPr lang="ar-QA">
              <a:solidFill>
                <a:prstClr val="black">
                  <a:tint val="75000"/>
                </a:prstClr>
              </a:solidFill>
            </a:endParaRPr>
          </a:p>
        </p:txBody>
      </p:sp>
      <p:sp>
        <p:nvSpPr>
          <p:cNvPr id="6" name="Slide Number Placeholder 5"/>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570309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Q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5" name="Date Placeholder 4"/>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6" name="Footer Placeholder 5"/>
          <p:cNvSpPr>
            <a:spLocks noGrp="1"/>
          </p:cNvSpPr>
          <p:nvPr>
            <p:ph type="ftr" sz="quarter" idx="11"/>
          </p:nvPr>
        </p:nvSpPr>
        <p:spPr/>
        <p:txBody>
          <a:bodyPr/>
          <a:lstStyle/>
          <a:p>
            <a:endParaRPr lang="ar-QA">
              <a:solidFill>
                <a:prstClr val="black">
                  <a:tint val="75000"/>
                </a:prstClr>
              </a:solidFill>
            </a:endParaRPr>
          </a:p>
        </p:txBody>
      </p:sp>
      <p:sp>
        <p:nvSpPr>
          <p:cNvPr id="7" name="Slide Number Placeholder 6"/>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336758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Q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7" name="Date Placeholder 6"/>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8" name="Footer Placeholder 7"/>
          <p:cNvSpPr>
            <a:spLocks noGrp="1"/>
          </p:cNvSpPr>
          <p:nvPr>
            <p:ph type="ftr" sz="quarter" idx="11"/>
          </p:nvPr>
        </p:nvSpPr>
        <p:spPr/>
        <p:txBody>
          <a:bodyPr/>
          <a:lstStyle/>
          <a:p>
            <a:endParaRPr lang="ar-QA">
              <a:solidFill>
                <a:prstClr val="black">
                  <a:tint val="75000"/>
                </a:prstClr>
              </a:solidFill>
            </a:endParaRPr>
          </a:p>
        </p:txBody>
      </p:sp>
      <p:sp>
        <p:nvSpPr>
          <p:cNvPr id="9" name="Slide Number Placeholder 8"/>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123659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QA"/>
          </a:p>
        </p:txBody>
      </p:sp>
      <p:sp>
        <p:nvSpPr>
          <p:cNvPr id="3" name="Date Placeholder 2"/>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4" name="Footer Placeholder 3"/>
          <p:cNvSpPr>
            <a:spLocks noGrp="1"/>
          </p:cNvSpPr>
          <p:nvPr>
            <p:ph type="ftr" sz="quarter" idx="11"/>
          </p:nvPr>
        </p:nvSpPr>
        <p:spPr/>
        <p:txBody>
          <a:bodyPr/>
          <a:lstStyle/>
          <a:p>
            <a:endParaRPr lang="ar-QA">
              <a:solidFill>
                <a:prstClr val="black">
                  <a:tint val="75000"/>
                </a:prstClr>
              </a:solidFill>
            </a:endParaRPr>
          </a:p>
        </p:txBody>
      </p:sp>
      <p:sp>
        <p:nvSpPr>
          <p:cNvPr id="5" name="Slide Number Placeholder 4"/>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2945812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3" name="Footer Placeholder 2"/>
          <p:cNvSpPr>
            <a:spLocks noGrp="1"/>
          </p:cNvSpPr>
          <p:nvPr>
            <p:ph type="ftr" sz="quarter" idx="11"/>
          </p:nvPr>
        </p:nvSpPr>
        <p:spPr/>
        <p:txBody>
          <a:bodyPr/>
          <a:lstStyle/>
          <a:p>
            <a:endParaRPr lang="ar-QA">
              <a:solidFill>
                <a:prstClr val="black">
                  <a:tint val="75000"/>
                </a:prstClr>
              </a:solidFill>
            </a:endParaRPr>
          </a:p>
        </p:txBody>
      </p:sp>
      <p:sp>
        <p:nvSpPr>
          <p:cNvPr id="4" name="Slide Number Placeholder 3"/>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4280170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Q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6" name="Footer Placeholder 5"/>
          <p:cNvSpPr>
            <a:spLocks noGrp="1"/>
          </p:cNvSpPr>
          <p:nvPr>
            <p:ph type="ftr" sz="quarter" idx="11"/>
          </p:nvPr>
        </p:nvSpPr>
        <p:spPr/>
        <p:txBody>
          <a:bodyPr/>
          <a:lstStyle/>
          <a:p>
            <a:endParaRPr lang="ar-QA">
              <a:solidFill>
                <a:prstClr val="black">
                  <a:tint val="75000"/>
                </a:prstClr>
              </a:solidFill>
            </a:endParaRPr>
          </a:p>
        </p:txBody>
      </p:sp>
      <p:sp>
        <p:nvSpPr>
          <p:cNvPr id="7" name="Slide Number Placeholder 6"/>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2746554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Q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Q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26F6E7-F909-4A7F-AF4F-37241A06E1D6}" type="datetimeFigureOut">
              <a:rPr lang="ar-QA" smtClean="0">
                <a:solidFill>
                  <a:prstClr val="black">
                    <a:tint val="75000"/>
                  </a:prstClr>
                </a:solidFill>
              </a:rPr>
              <a:pPr/>
              <a:t>23/09/1444</a:t>
            </a:fld>
            <a:endParaRPr lang="ar-QA">
              <a:solidFill>
                <a:prstClr val="black">
                  <a:tint val="75000"/>
                </a:prstClr>
              </a:solidFill>
            </a:endParaRPr>
          </a:p>
        </p:txBody>
      </p:sp>
      <p:sp>
        <p:nvSpPr>
          <p:cNvPr id="6" name="Footer Placeholder 5"/>
          <p:cNvSpPr>
            <a:spLocks noGrp="1"/>
          </p:cNvSpPr>
          <p:nvPr>
            <p:ph type="ftr" sz="quarter" idx="11"/>
          </p:nvPr>
        </p:nvSpPr>
        <p:spPr/>
        <p:txBody>
          <a:bodyPr/>
          <a:lstStyle/>
          <a:p>
            <a:endParaRPr lang="ar-QA">
              <a:solidFill>
                <a:prstClr val="black">
                  <a:tint val="75000"/>
                </a:prstClr>
              </a:solidFill>
            </a:endParaRPr>
          </a:p>
        </p:txBody>
      </p:sp>
      <p:sp>
        <p:nvSpPr>
          <p:cNvPr id="7" name="Slide Number Placeholder 6"/>
          <p:cNvSpPr>
            <a:spLocks noGrp="1"/>
          </p:cNvSpPr>
          <p:nvPr>
            <p:ph type="sldNum" sz="quarter" idx="12"/>
          </p:nvPr>
        </p:nvSpPr>
        <p:spPr/>
        <p:txBody>
          <a:bodyPr/>
          <a:lstStyle/>
          <a:p>
            <a:fld id="{CE4C7B0A-A8BA-41C9-837C-34D3216B9EBA}" type="slidenum">
              <a:rPr lang="ar-QA" smtClean="0">
                <a:solidFill>
                  <a:prstClr val="black">
                    <a:tint val="75000"/>
                  </a:prstClr>
                </a:solidFill>
              </a:rPr>
              <a:pPr/>
              <a:t>‹#›</a:t>
            </a:fld>
            <a:endParaRPr lang="ar-QA">
              <a:solidFill>
                <a:prstClr val="black">
                  <a:tint val="75000"/>
                </a:prstClr>
              </a:solidFill>
            </a:endParaRPr>
          </a:p>
        </p:txBody>
      </p:sp>
    </p:spTree>
    <p:extLst>
      <p:ext uri="{BB962C8B-B14F-4D97-AF65-F5344CB8AC3E}">
        <p14:creationId xmlns:p14="http://schemas.microsoft.com/office/powerpoint/2010/main" val="2721248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dirty="0"/>
              <a:t>Click to edit Master title style</a:t>
            </a:r>
            <a:endParaRPr lang="ar-QA"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Q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9E26F6E7-F909-4A7F-AF4F-37241A06E1D6}" type="datetimeFigureOut">
              <a:rPr lang="ar-QA" smtClean="0">
                <a:solidFill>
                  <a:prstClr val="black">
                    <a:tint val="75000"/>
                  </a:prstClr>
                </a:solidFill>
              </a:rPr>
              <a:pPr rtl="1"/>
              <a:t>23/09/1444</a:t>
            </a:fld>
            <a:endParaRPr lang="ar-QA">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QA">
              <a:solidFill>
                <a:prstClr val="black">
                  <a:tint val="75000"/>
                </a:prstClr>
              </a:solidFill>
            </a:endParaRP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CE4C7B0A-A8BA-41C9-837C-34D3216B9EBA}" type="slidenum">
              <a:rPr lang="ar-QA" smtClean="0">
                <a:solidFill>
                  <a:prstClr val="black">
                    <a:tint val="75000"/>
                  </a:prstClr>
                </a:solidFill>
              </a:rPr>
              <a:pPr rtl="1"/>
              <a:t>‹#›</a:t>
            </a:fld>
            <a:endParaRPr lang="ar-QA">
              <a:solidFill>
                <a:prstClr val="black">
                  <a:tint val="75000"/>
                </a:prstClr>
              </a:solidFill>
            </a:endParaRPr>
          </a:p>
        </p:txBody>
      </p:sp>
    </p:spTree>
    <p:extLst>
      <p:ext uri="{BB962C8B-B14F-4D97-AF65-F5344CB8AC3E}">
        <p14:creationId xmlns:p14="http://schemas.microsoft.com/office/powerpoint/2010/main" val="15386476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Q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researchgate.net/profile/Abdellatif-Sadeq"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prstClr val="black"/>
                </a:solidFill>
              </a:rPr>
              <a:pPr algn="r"/>
              <a:t>1</a:t>
            </a:fld>
            <a:endParaRPr lang="en-US" sz="1400" dirty="0">
              <a:solidFill>
                <a:prstClr val="black"/>
              </a:solidFill>
            </a:endParaRPr>
          </a:p>
        </p:txBody>
      </p:sp>
      <p:sp>
        <p:nvSpPr>
          <p:cNvPr id="6" name="Subtitle 2"/>
          <p:cNvSpPr txBox="1">
            <a:spLocks/>
          </p:cNvSpPr>
          <p:nvPr/>
        </p:nvSpPr>
        <p:spPr>
          <a:xfrm>
            <a:off x="616527" y="4839652"/>
            <a:ext cx="7620000" cy="3352800"/>
          </a:xfrm>
          <a:prstGeom prst="rect">
            <a:avLst/>
          </a:prstGeom>
        </p:spPr>
        <p:txBody>
          <a:bodyPr vert="horz">
            <a:noAutofit/>
          </a:bodyPr>
          <a:lstStyle/>
          <a:p>
            <a:pPr marL="365760" indent="-256032" algn="ctr">
              <a:lnSpc>
                <a:spcPct val="150000"/>
              </a:lnSpc>
              <a:spcBef>
                <a:spcPts val="400"/>
              </a:spcBef>
              <a:buSzPct val="68000"/>
              <a:defRPr/>
            </a:pPr>
            <a:r>
              <a:rPr lang="en-US" sz="2800" u="sng" dirty="0" smtClean="0">
                <a:solidFill>
                  <a:prstClr val="black"/>
                </a:solidFill>
                <a:cs typeface="Times New Roman" pitchFamily="18" charset="0"/>
              </a:rPr>
              <a:t>Dr. Abdellatif Sadeq</a:t>
            </a:r>
            <a:endParaRPr lang="en-US" sz="2800" u="sng" dirty="0">
              <a:solidFill>
                <a:prstClr val="black"/>
              </a:solidFill>
              <a:cs typeface="Times New Roman" pitchFamily="18" charset="0"/>
            </a:endParaRPr>
          </a:p>
          <a:p>
            <a:pPr algn="ctr">
              <a:lnSpc>
                <a:spcPct val="115000"/>
              </a:lnSpc>
              <a:spcAft>
                <a:spcPts val="1000"/>
              </a:spcAft>
            </a:pPr>
            <a:endParaRPr lang="en-US" sz="2400" dirty="0">
              <a:effectLst/>
              <a:latin typeface="+mj-lt"/>
              <a:ea typeface="Calibri"/>
              <a:cs typeface="Times New Roman"/>
            </a:endParaRPr>
          </a:p>
        </p:txBody>
      </p:sp>
      <p:sp>
        <p:nvSpPr>
          <p:cNvPr id="2" name="TextBox 1"/>
          <p:cNvSpPr txBox="1"/>
          <p:nvPr/>
        </p:nvSpPr>
        <p:spPr>
          <a:xfrm>
            <a:off x="643895" y="1265843"/>
            <a:ext cx="7848600" cy="2733505"/>
          </a:xfrm>
          <a:prstGeom prst="rect">
            <a:avLst/>
          </a:prstGeom>
          <a:noFill/>
        </p:spPr>
        <p:txBody>
          <a:bodyPr wrap="square" rtlCol="0">
            <a:spAutoFit/>
          </a:bodyPr>
          <a:lstStyle/>
          <a:p>
            <a:pPr algn="ctr"/>
            <a:endParaRPr lang="en-US" b="1" u="sng" dirty="0"/>
          </a:p>
          <a:p>
            <a:pPr algn="ctr">
              <a:lnSpc>
                <a:spcPct val="150000"/>
              </a:lnSpc>
            </a:pPr>
            <a:r>
              <a:rPr lang="en-US" sz="5400" b="1" dirty="0" smtClean="0">
                <a:solidFill>
                  <a:srgbClr val="C00000"/>
                </a:solidFill>
                <a:latin typeface="+mj-lt"/>
              </a:rPr>
              <a:t>Introduction to my Career and Research Profile</a:t>
            </a:r>
            <a:endParaRPr lang="en-US" sz="5400" b="1" dirty="0">
              <a:solidFill>
                <a:srgbClr val="C00000"/>
              </a:solidFill>
              <a:latin typeface="+mj-lt"/>
            </a:endParaRPr>
          </a:p>
        </p:txBody>
      </p:sp>
      <p:sp>
        <p:nvSpPr>
          <p:cNvPr id="3" name="TextBox 2"/>
          <p:cNvSpPr txBox="1"/>
          <p:nvPr/>
        </p:nvSpPr>
        <p:spPr>
          <a:xfrm>
            <a:off x="152400" y="6516052"/>
            <a:ext cx="1447800" cy="369332"/>
          </a:xfrm>
          <a:prstGeom prst="rect">
            <a:avLst/>
          </a:prstGeom>
          <a:noFill/>
        </p:spPr>
        <p:txBody>
          <a:bodyPr wrap="square" rtlCol="0">
            <a:spAutoFit/>
          </a:bodyPr>
          <a:lstStyle/>
          <a:p>
            <a:r>
              <a:rPr lang="en-US" dirty="0" smtClean="0"/>
              <a:t>13/04/2023</a:t>
            </a:r>
            <a:endParaRPr lang="en-US" dirty="0"/>
          </a:p>
        </p:txBody>
      </p:sp>
      <p:sp>
        <p:nvSpPr>
          <p:cNvPr id="5" name="TextBox 4"/>
          <p:cNvSpPr txBox="1"/>
          <p:nvPr/>
        </p:nvSpPr>
        <p:spPr>
          <a:xfrm>
            <a:off x="1891145" y="244202"/>
            <a:ext cx="6081464" cy="523220"/>
          </a:xfrm>
          <a:prstGeom prst="rect">
            <a:avLst/>
          </a:prstGeom>
          <a:noFill/>
        </p:spPr>
        <p:txBody>
          <a:bodyPr wrap="square" rtlCol="0">
            <a:spAutoFit/>
          </a:bodyPr>
          <a:lstStyle/>
          <a:p>
            <a:r>
              <a:rPr lang="en-US" sz="2800" b="1" dirty="0" smtClean="0"/>
              <a:t>Interview for Post-Doc Position in IIT</a:t>
            </a:r>
            <a:endParaRPr lang="en-US" sz="2800" b="1" dirty="0"/>
          </a:p>
        </p:txBody>
      </p:sp>
    </p:spTree>
    <p:extLst>
      <p:ext uri="{BB962C8B-B14F-4D97-AF65-F5344CB8AC3E}">
        <p14:creationId xmlns:p14="http://schemas.microsoft.com/office/powerpoint/2010/main" val="35012622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10</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17764" y="2482282"/>
            <a:ext cx="8229600" cy="738664"/>
          </a:xfrm>
          <a:prstGeom prst="rect">
            <a:avLst/>
          </a:prstGeom>
        </p:spPr>
        <p:txBody>
          <a:bodyPr wrap="square">
            <a:spAutoFit/>
          </a:bodyPr>
          <a:lstStyle/>
          <a:p>
            <a:r>
              <a:rPr lang="en-US" sz="2400" b="1" dirty="0" smtClean="0">
                <a:solidFill>
                  <a:schemeClr val="accent6">
                    <a:lumMod val="75000"/>
                  </a:schemeClr>
                </a:solidFill>
              </a:rPr>
              <a:t>Problem Definition: </a:t>
            </a:r>
            <a:r>
              <a:rPr lang="en-US" dirty="0" smtClean="0"/>
              <a:t>reduce emission and global warming effects by looking for GTL and 50-50% diesel/GTL blend as an alterative fuel to diesel</a:t>
            </a:r>
            <a:endParaRPr lang="en-US" dirty="0"/>
          </a:p>
        </p:txBody>
      </p:sp>
      <p:sp>
        <p:nvSpPr>
          <p:cNvPr id="9" name="Rectangle 8"/>
          <p:cNvSpPr/>
          <p:nvPr/>
        </p:nvSpPr>
        <p:spPr>
          <a:xfrm>
            <a:off x="137864" y="3220946"/>
            <a:ext cx="8929936" cy="1015663"/>
          </a:xfrm>
          <a:prstGeom prst="rect">
            <a:avLst/>
          </a:prstGeom>
        </p:spPr>
        <p:txBody>
          <a:bodyPr wrap="square">
            <a:spAutoFit/>
          </a:bodyPr>
          <a:lstStyle/>
          <a:p>
            <a:r>
              <a:rPr lang="en-US" sz="2400" b="1" dirty="0" smtClean="0">
                <a:solidFill>
                  <a:schemeClr val="accent6">
                    <a:lumMod val="75000"/>
                  </a:schemeClr>
                </a:solidFill>
              </a:rPr>
              <a:t>Objectives: </a:t>
            </a:r>
            <a:r>
              <a:rPr lang="en-US" dirty="0" smtClean="0"/>
              <a:t>Measure </a:t>
            </a:r>
            <a:r>
              <a:rPr lang="en-US" dirty="0"/>
              <a:t>the laminar flame speed, </a:t>
            </a:r>
            <a:r>
              <a:rPr lang="en-US" dirty="0" smtClean="0"/>
              <a:t>S</a:t>
            </a:r>
            <a:r>
              <a:rPr lang="en-US" baseline="-25000" dirty="0" smtClean="0"/>
              <a:t>N</a:t>
            </a:r>
            <a:r>
              <a:rPr lang="en-US" dirty="0" smtClean="0"/>
              <a:t> , </a:t>
            </a:r>
            <a:r>
              <a:rPr lang="en-US" dirty="0"/>
              <a:t>of gas-to-liquid (GTL) fuel and its 50–50% by volume blends with conventional diesel, in a cylindrical bomb capable of measuring S</a:t>
            </a:r>
            <a:r>
              <a:rPr lang="en-US" baseline="-25000" dirty="0"/>
              <a:t>N</a:t>
            </a:r>
            <a:r>
              <a:rPr lang="en-US" dirty="0" smtClean="0"/>
              <a:t> </a:t>
            </a:r>
            <a:r>
              <a:rPr lang="en-US" dirty="0"/>
              <a:t>at different initial temperatures and equivalence ratios at ambient pressure</a:t>
            </a:r>
          </a:p>
        </p:txBody>
      </p:sp>
      <p:sp>
        <p:nvSpPr>
          <p:cNvPr id="10" name="Rectangle 9"/>
          <p:cNvSpPr/>
          <p:nvPr/>
        </p:nvSpPr>
        <p:spPr>
          <a:xfrm>
            <a:off x="137864" y="4295962"/>
            <a:ext cx="8853736" cy="1569660"/>
          </a:xfrm>
          <a:prstGeom prst="rect">
            <a:avLst/>
          </a:prstGeom>
        </p:spPr>
        <p:txBody>
          <a:bodyPr wrap="square">
            <a:spAutoFit/>
          </a:bodyPr>
          <a:lstStyle/>
          <a:p>
            <a:r>
              <a:rPr lang="en-US" sz="2400" b="1" dirty="0" smtClean="0">
                <a:solidFill>
                  <a:schemeClr val="accent6">
                    <a:lumMod val="75000"/>
                  </a:schemeClr>
                </a:solidFill>
              </a:rPr>
              <a:t>Key Research Outcomes:</a:t>
            </a:r>
            <a:r>
              <a:rPr lang="en-US" sz="2400" dirty="0"/>
              <a:t> </a:t>
            </a:r>
            <a:endParaRPr lang="en-US" sz="2400" dirty="0" smtClean="0"/>
          </a:p>
          <a:p>
            <a:pPr marL="400050" indent="-400050">
              <a:buAutoNum type="romanLcParenBoth"/>
            </a:pPr>
            <a:r>
              <a:rPr lang="en-US" dirty="0" smtClean="0"/>
              <a:t>Pure </a:t>
            </a:r>
            <a:r>
              <a:rPr lang="en-US" dirty="0"/>
              <a:t>GTL fuel has the highest S</a:t>
            </a:r>
            <a:r>
              <a:rPr lang="en-US" baseline="-25000" dirty="0"/>
              <a:t>N</a:t>
            </a:r>
            <a:r>
              <a:rPr lang="en-US" dirty="0" smtClean="0"/>
              <a:t> </a:t>
            </a:r>
            <a:r>
              <a:rPr lang="en-US" dirty="0"/>
              <a:t>near stoichiometric conditions, which is about 88.3 </a:t>
            </a:r>
            <a:r>
              <a:rPr lang="en-US" dirty="0" smtClean="0"/>
              <a:t>cm/s</a:t>
            </a:r>
          </a:p>
          <a:p>
            <a:pPr marL="400050" indent="-400050">
              <a:buAutoNum type="romanLcParenBoth"/>
            </a:pPr>
            <a:r>
              <a:rPr lang="en-US" dirty="0"/>
              <a:t>T</a:t>
            </a:r>
            <a:r>
              <a:rPr lang="en-US" dirty="0" smtClean="0"/>
              <a:t>he </a:t>
            </a:r>
            <a:r>
              <a:rPr lang="en-US" dirty="0"/>
              <a:t>blended fuel has the lowest S</a:t>
            </a:r>
            <a:r>
              <a:rPr lang="en-US" baseline="-25000" dirty="0"/>
              <a:t>N</a:t>
            </a:r>
            <a:r>
              <a:rPr lang="en-US" dirty="0" smtClean="0"/>
              <a:t> </a:t>
            </a:r>
            <a:r>
              <a:rPr lang="en-US" dirty="0"/>
              <a:t>at lean and rich mixture </a:t>
            </a:r>
            <a:r>
              <a:rPr lang="en-US" dirty="0" smtClean="0"/>
              <a:t>conditions</a:t>
            </a:r>
          </a:p>
          <a:p>
            <a:pPr marL="400050" indent="-400050">
              <a:buAutoNum type="romanLcParenBoth"/>
            </a:pPr>
            <a:r>
              <a:rPr lang="en-US" dirty="0" smtClean="0"/>
              <a:t>Studying </a:t>
            </a:r>
            <a:r>
              <a:rPr lang="en-US" dirty="0"/>
              <a:t>the effect of increasing the initial temperature on S</a:t>
            </a:r>
            <a:r>
              <a:rPr lang="en-US" baseline="-25000" dirty="0"/>
              <a:t>N</a:t>
            </a:r>
            <a:r>
              <a:rPr lang="en-US" dirty="0" smtClean="0"/>
              <a:t> </a:t>
            </a:r>
            <a:r>
              <a:rPr lang="en-US" dirty="0"/>
              <a:t>revealed that S</a:t>
            </a:r>
            <a:r>
              <a:rPr lang="en-US" baseline="-25000" dirty="0"/>
              <a:t>N</a:t>
            </a:r>
            <a:r>
              <a:rPr lang="en-US" dirty="0" smtClean="0"/>
              <a:t> </a:t>
            </a:r>
            <a:r>
              <a:rPr lang="en-US" dirty="0"/>
              <a:t>of the three tested fuels increases with the increase in the initial temperature almost </a:t>
            </a:r>
            <a:r>
              <a:rPr lang="en-US" dirty="0" smtClean="0"/>
              <a:t>linearly</a:t>
            </a:r>
            <a:endParaRPr lang="en-US" dirty="0"/>
          </a:p>
        </p:txBody>
      </p:sp>
      <p:sp>
        <p:nvSpPr>
          <p:cNvPr id="11" name="Rectangle 10"/>
          <p:cNvSpPr/>
          <p:nvPr/>
        </p:nvSpPr>
        <p:spPr>
          <a:xfrm>
            <a:off x="137864" y="5962108"/>
            <a:ext cx="8229600" cy="461665"/>
          </a:xfrm>
          <a:prstGeom prst="rect">
            <a:avLst/>
          </a:prstGeom>
        </p:spPr>
        <p:txBody>
          <a:bodyPr wrap="square">
            <a:spAutoFit/>
          </a:bodyPr>
          <a:lstStyle/>
          <a:p>
            <a:r>
              <a:rPr lang="en-US" sz="2400" b="1" dirty="0" smtClean="0">
                <a:solidFill>
                  <a:schemeClr val="accent6">
                    <a:lumMod val="75000"/>
                  </a:schemeClr>
                </a:solidFill>
              </a:rPr>
              <a:t>Contribution: </a:t>
            </a:r>
            <a:r>
              <a:rPr lang="en-US" dirty="0" smtClean="0"/>
              <a:t>experimental setup and work</a:t>
            </a:r>
            <a:endParaRPr lang="en-US" dirty="0"/>
          </a:p>
        </p:txBody>
      </p:sp>
      <p:sp>
        <p:nvSpPr>
          <p:cNvPr id="15" name="Rectangle 14"/>
          <p:cNvSpPr/>
          <p:nvPr/>
        </p:nvSpPr>
        <p:spPr>
          <a:xfrm>
            <a:off x="137864" y="1520522"/>
            <a:ext cx="8933263" cy="923330"/>
          </a:xfrm>
          <a:prstGeom prst="rect">
            <a:avLst/>
          </a:prstGeom>
        </p:spPr>
        <p:txBody>
          <a:bodyPr wrap="square">
            <a:spAutoFit/>
          </a:bodyPr>
          <a:lstStyle/>
          <a:p>
            <a:r>
              <a:rPr lang="en-US" dirty="0" smtClean="0"/>
              <a:t>4) </a:t>
            </a:r>
            <a:r>
              <a:rPr lang="en-US" dirty="0"/>
              <a:t>S. </a:t>
            </a:r>
            <a:r>
              <a:rPr lang="en-US" dirty="0" err="1"/>
              <a:t>Samim</a:t>
            </a:r>
            <a:r>
              <a:rPr lang="en-US" dirty="0"/>
              <a:t>, </a:t>
            </a:r>
            <a:r>
              <a:rPr lang="en-US" b="1" dirty="0"/>
              <a:t>A. M. Sadeq</a:t>
            </a:r>
            <a:r>
              <a:rPr lang="en-US" dirty="0"/>
              <a:t>, and S. F. Ahmed, </a:t>
            </a:r>
            <a:r>
              <a:rPr lang="en-US" dirty="0">
                <a:solidFill>
                  <a:srgbClr val="C00000"/>
                </a:solidFill>
              </a:rPr>
              <a:t>“Measurements of Laminar Flame Speeds of Gas-to-Liquid-Diesel Fuel Blends,” </a:t>
            </a:r>
            <a:r>
              <a:rPr lang="en-US" dirty="0"/>
              <a:t>J. Energy </a:t>
            </a:r>
            <a:r>
              <a:rPr lang="en-US" dirty="0" err="1"/>
              <a:t>Resour</a:t>
            </a:r>
            <a:r>
              <a:rPr lang="en-US" dirty="0"/>
              <a:t>. Technol. Trans. ASME, vol. 138, no. 5, pp. 1–8, 2016, </a:t>
            </a:r>
            <a:r>
              <a:rPr lang="en-US" dirty="0" err="1"/>
              <a:t>doi</a:t>
            </a:r>
            <a:r>
              <a:rPr lang="en-US" dirty="0"/>
              <a:t>: 10.1115/1.4033627. </a:t>
            </a:r>
            <a:r>
              <a:rPr lang="en-US" dirty="0" smtClean="0"/>
              <a:t>          </a:t>
            </a:r>
            <a:r>
              <a:rPr lang="en-US" dirty="0" smtClean="0">
                <a:solidFill>
                  <a:schemeClr val="accent6">
                    <a:lumMod val="75000"/>
                  </a:schemeClr>
                </a:solidFill>
              </a:rPr>
              <a:t>May 2016      Q2       IF: 3.09</a:t>
            </a:r>
            <a:endParaRPr lang="en-US" dirty="0">
              <a:solidFill>
                <a:schemeClr val="accent6">
                  <a:lumMod val="75000"/>
                </a:schemeClr>
              </a:solidFill>
            </a:endParaRPr>
          </a:p>
        </p:txBody>
      </p:sp>
    </p:spTree>
    <p:extLst>
      <p:ext uri="{BB962C8B-B14F-4D97-AF65-F5344CB8AC3E}">
        <p14:creationId xmlns:p14="http://schemas.microsoft.com/office/powerpoint/2010/main" val="3916621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fade">
                                      <p:cBhvr>
                                        <p:cTn id="32" dur="500"/>
                                        <p:tgtEl>
                                          <p:spTgt spid="1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3" end="3"/>
                                            </p:txEl>
                                          </p:spTgt>
                                        </p:tgtEl>
                                        <p:attrNameLst>
                                          <p:attrName>style.visibility</p:attrName>
                                        </p:attrNameLst>
                                      </p:cBhvr>
                                      <p:to>
                                        <p:strVal val="visible"/>
                                      </p:to>
                                    </p:set>
                                    <p:animEffect transition="in" filter="fade">
                                      <p:cBhvr>
                                        <p:cTn id="37" dur="500"/>
                                        <p:tgtEl>
                                          <p:spTgt spid="1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11</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30937" y="2387093"/>
            <a:ext cx="8863990" cy="1015663"/>
          </a:xfrm>
          <a:prstGeom prst="rect">
            <a:avLst/>
          </a:prstGeom>
        </p:spPr>
        <p:txBody>
          <a:bodyPr wrap="square">
            <a:spAutoFit/>
          </a:bodyPr>
          <a:lstStyle/>
          <a:p>
            <a:r>
              <a:rPr lang="en-US" sz="2400" b="1" dirty="0" smtClean="0">
                <a:solidFill>
                  <a:schemeClr val="accent6">
                    <a:lumMod val="75000"/>
                  </a:schemeClr>
                </a:solidFill>
              </a:rPr>
              <a:t>Problem Definition: </a:t>
            </a:r>
            <a:r>
              <a:rPr lang="en-US" dirty="0" smtClean="0"/>
              <a:t>The </a:t>
            </a:r>
            <a:r>
              <a:rPr lang="en-US" dirty="0"/>
              <a:t>rapid fluctuation in oil prices and the increased demand for alternative fuels to replace conventional </a:t>
            </a:r>
            <a:r>
              <a:rPr lang="en-US" dirty="0" smtClean="0"/>
              <a:t>fuels are challenging. GTL detailed </a:t>
            </a:r>
            <a:r>
              <a:rPr lang="en-US" dirty="0"/>
              <a:t>combustion characteristic investigations are required </a:t>
            </a:r>
            <a:r>
              <a:rPr lang="en-US" dirty="0" smtClean="0"/>
              <a:t>before replacement to diesel.</a:t>
            </a:r>
            <a:endParaRPr lang="en-US" dirty="0"/>
          </a:p>
        </p:txBody>
      </p:sp>
      <p:sp>
        <p:nvSpPr>
          <p:cNvPr id="9" name="Rectangle 8"/>
          <p:cNvSpPr/>
          <p:nvPr/>
        </p:nvSpPr>
        <p:spPr>
          <a:xfrm>
            <a:off x="130937" y="3345996"/>
            <a:ext cx="8929936" cy="1015663"/>
          </a:xfrm>
          <a:prstGeom prst="rect">
            <a:avLst/>
          </a:prstGeom>
        </p:spPr>
        <p:txBody>
          <a:bodyPr wrap="square">
            <a:spAutoFit/>
          </a:bodyPr>
          <a:lstStyle/>
          <a:p>
            <a:r>
              <a:rPr lang="en-US" sz="2400" b="1" dirty="0" smtClean="0">
                <a:solidFill>
                  <a:schemeClr val="accent6">
                    <a:lumMod val="75000"/>
                  </a:schemeClr>
                </a:solidFill>
              </a:rPr>
              <a:t>Objectives: </a:t>
            </a:r>
            <a:r>
              <a:rPr lang="en-US" dirty="0" smtClean="0"/>
              <a:t>Experimentally and numerically </a:t>
            </a:r>
            <a:r>
              <a:rPr lang="en-US" dirty="0"/>
              <a:t>investigate GTL (and its 50/50 by volume blend with diesel) turbulent flame speeds </a:t>
            </a:r>
            <a:r>
              <a:rPr lang="en-US" dirty="0" smtClean="0"/>
              <a:t>(S</a:t>
            </a:r>
            <a:r>
              <a:rPr lang="en-US" baseline="-25000" dirty="0" smtClean="0"/>
              <a:t>t</a:t>
            </a:r>
            <a:r>
              <a:rPr lang="en-US" dirty="0" smtClean="0"/>
              <a:t>) </a:t>
            </a:r>
            <a:r>
              <a:rPr lang="en-US" dirty="0"/>
              <a:t>under a wide range of thermodynamics and turbulence operating conditions using a cylindrical fan-stirred combustion bomb</a:t>
            </a:r>
            <a:r>
              <a:rPr lang="en-US" dirty="0" smtClean="0"/>
              <a:t>. </a:t>
            </a:r>
            <a:endParaRPr lang="en-US" dirty="0"/>
          </a:p>
        </p:txBody>
      </p:sp>
      <p:sp>
        <p:nvSpPr>
          <p:cNvPr id="10" name="Rectangle 9"/>
          <p:cNvSpPr/>
          <p:nvPr/>
        </p:nvSpPr>
        <p:spPr>
          <a:xfrm>
            <a:off x="117082" y="4293005"/>
            <a:ext cx="9026918" cy="2123658"/>
          </a:xfrm>
          <a:prstGeom prst="rect">
            <a:avLst/>
          </a:prstGeom>
        </p:spPr>
        <p:txBody>
          <a:bodyPr wrap="square">
            <a:spAutoFit/>
          </a:bodyPr>
          <a:lstStyle/>
          <a:p>
            <a:r>
              <a:rPr lang="en-US" sz="2400" b="1" dirty="0" smtClean="0">
                <a:solidFill>
                  <a:schemeClr val="accent6">
                    <a:lumMod val="75000"/>
                  </a:schemeClr>
                </a:solidFill>
              </a:rPr>
              <a:t>Key Research Outcomes:</a:t>
            </a:r>
            <a:r>
              <a:rPr lang="en-US" sz="2400" dirty="0" smtClean="0"/>
              <a:t> </a:t>
            </a:r>
          </a:p>
          <a:p>
            <a:pPr marL="400050" indent="-400050">
              <a:buAutoNum type="romanLcParenBoth"/>
            </a:pPr>
            <a:r>
              <a:rPr lang="en-US" dirty="0" smtClean="0"/>
              <a:t>The use of stoichiometric GTL fuel and 50/50 diesel-GTL blend has decreased the combustion peak pressure by 8.9% and 4.9%, respectively, compared to diesel fuel </a:t>
            </a:r>
          </a:p>
          <a:p>
            <a:pPr marL="400050" indent="-400050">
              <a:buAutoNum type="romanLcParenBoth"/>
            </a:pPr>
            <a:r>
              <a:rPr lang="en-US" dirty="0" smtClean="0"/>
              <a:t>Rich diesel and lean GTL fuels were characterized by a faster flame radius evolution, a higher pressure rise rate (</a:t>
            </a:r>
            <a:r>
              <a:rPr lang="en-US" dirty="0" err="1" smtClean="0"/>
              <a:t>dp</a:t>
            </a:r>
            <a:r>
              <a:rPr lang="en-US" dirty="0" smtClean="0"/>
              <a:t>/</a:t>
            </a:r>
            <a:r>
              <a:rPr lang="en-US" dirty="0" err="1" smtClean="0"/>
              <a:t>dt</a:t>
            </a:r>
            <a:r>
              <a:rPr lang="en-US" dirty="0" smtClean="0"/>
              <a:t>)</a:t>
            </a:r>
          </a:p>
          <a:p>
            <a:pPr marL="400050" indent="-400050">
              <a:buAutoNum type="romanLcParenBoth"/>
            </a:pPr>
            <a:r>
              <a:rPr lang="en-US" dirty="0"/>
              <a:t>T</a:t>
            </a:r>
            <a:r>
              <a:rPr lang="en-US" dirty="0" smtClean="0"/>
              <a:t>he CFD results were found to be in excellent agreement with the experimental measurements at u`=2.0m/s, where the absolute error percentage (</a:t>
            </a:r>
            <a:r>
              <a:rPr lang="en-US" dirty="0" err="1" smtClean="0"/>
              <a:t>ε</a:t>
            </a:r>
            <a:r>
              <a:rPr lang="en-US" baseline="-25000" dirty="0" err="1" smtClean="0"/>
              <a:t>a</a:t>
            </a:r>
            <a:r>
              <a:rPr lang="en-US" dirty="0" smtClean="0"/>
              <a:t>= 0.65%). </a:t>
            </a:r>
            <a:endParaRPr lang="en-US" dirty="0"/>
          </a:p>
        </p:txBody>
      </p:sp>
      <p:sp>
        <p:nvSpPr>
          <p:cNvPr id="11" name="Rectangle 10"/>
          <p:cNvSpPr/>
          <p:nvPr/>
        </p:nvSpPr>
        <p:spPr>
          <a:xfrm>
            <a:off x="60612" y="6352021"/>
            <a:ext cx="8229600" cy="461665"/>
          </a:xfrm>
          <a:prstGeom prst="rect">
            <a:avLst/>
          </a:prstGeom>
        </p:spPr>
        <p:txBody>
          <a:bodyPr wrap="square">
            <a:spAutoFit/>
          </a:bodyPr>
          <a:lstStyle/>
          <a:p>
            <a:r>
              <a:rPr lang="en-US" sz="2400" b="1" dirty="0" smtClean="0">
                <a:solidFill>
                  <a:schemeClr val="accent6">
                    <a:lumMod val="75000"/>
                  </a:schemeClr>
                </a:solidFill>
              </a:rPr>
              <a:t>Contribution: </a:t>
            </a:r>
            <a:r>
              <a:rPr lang="en-US" dirty="0" smtClean="0"/>
              <a:t>conducting and writing all the dissertation sections</a:t>
            </a:r>
            <a:endParaRPr lang="en-US" dirty="0"/>
          </a:p>
        </p:txBody>
      </p:sp>
      <p:sp>
        <p:nvSpPr>
          <p:cNvPr id="15" name="Rectangle 14"/>
          <p:cNvSpPr/>
          <p:nvPr/>
        </p:nvSpPr>
        <p:spPr>
          <a:xfrm>
            <a:off x="137864" y="1574198"/>
            <a:ext cx="8933263" cy="646331"/>
          </a:xfrm>
          <a:prstGeom prst="rect">
            <a:avLst/>
          </a:prstGeom>
        </p:spPr>
        <p:txBody>
          <a:bodyPr wrap="square">
            <a:spAutoFit/>
          </a:bodyPr>
          <a:lstStyle/>
          <a:p>
            <a:r>
              <a:rPr lang="en-US" dirty="0" smtClean="0"/>
              <a:t>5) Experimental Measurements and Transient 3D Simulations of Turbulent Premixed Flames of Gas-to-liquids (GTL) Fuel in a Fan-Stirred Combustion Bomb       </a:t>
            </a:r>
            <a:r>
              <a:rPr lang="en-US" dirty="0" smtClean="0">
                <a:solidFill>
                  <a:schemeClr val="accent6">
                    <a:lumMod val="75000"/>
                  </a:schemeClr>
                </a:solidFill>
              </a:rPr>
              <a:t>Ph.D. Dissertation    2022</a:t>
            </a:r>
            <a:endParaRPr lang="en-US" dirty="0">
              <a:solidFill>
                <a:schemeClr val="accent6">
                  <a:lumMod val="75000"/>
                </a:schemeClr>
              </a:solidFill>
            </a:endParaRPr>
          </a:p>
        </p:txBody>
      </p:sp>
    </p:spTree>
    <p:extLst>
      <p:ext uri="{BB962C8B-B14F-4D97-AF65-F5344CB8AC3E}">
        <p14:creationId xmlns:p14="http://schemas.microsoft.com/office/powerpoint/2010/main" val="33679104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fade">
                                      <p:cBhvr>
                                        <p:cTn id="32" dur="500"/>
                                        <p:tgtEl>
                                          <p:spTgt spid="1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3" end="3"/>
                                            </p:txEl>
                                          </p:spTgt>
                                        </p:tgtEl>
                                        <p:attrNameLst>
                                          <p:attrName>style.visibility</p:attrName>
                                        </p:attrNameLst>
                                      </p:cBhvr>
                                      <p:to>
                                        <p:strVal val="visible"/>
                                      </p:to>
                                    </p:set>
                                    <p:animEffect transition="in" filter="fade">
                                      <p:cBhvr>
                                        <p:cTn id="37" dur="500"/>
                                        <p:tgtEl>
                                          <p:spTgt spid="1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12</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30937" y="2387093"/>
            <a:ext cx="8863990" cy="1015663"/>
          </a:xfrm>
          <a:prstGeom prst="rect">
            <a:avLst/>
          </a:prstGeom>
        </p:spPr>
        <p:txBody>
          <a:bodyPr wrap="square">
            <a:spAutoFit/>
          </a:bodyPr>
          <a:lstStyle/>
          <a:p>
            <a:r>
              <a:rPr lang="en-US" sz="2400" b="1" dirty="0" smtClean="0">
                <a:solidFill>
                  <a:schemeClr val="accent6">
                    <a:lumMod val="75000"/>
                  </a:schemeClr>
                </a:solidFill>
              </a:rPr>
              <a:t>Problem Definition: </a:t>
            </a:r>
            <a:r>
              <a:rPr lang="en-GB" dirty="0"/>
              <a:t>Studying a particular fuel's premixed turbulent combustion is important for controlling the combustion processes in applications such as internal combustion engines and gas turbines. </a:t>
            </a:r>
            <a:endParaRPr lang="en-US" dirty="0"/>
          </a:p>
        </p:txBody>
      </p:sp>
      <p:sp>
        <p:nvSpPr>
          <p:cNvPr id="9" name="Rectangle 8"/>
          <p:cNvSpPr/>
          <p:nvPr/>
        </p:nvSpPr>
        <p:spPr>
          <a:xfrm>
            <a:off x="130937" y="3345996"/>
            <a:ext cx="8929936" cy="1015663"/>
          </a:xfrm>
          <a:prstGeom prst="rect">
            <a:avLst/>
          </a:prstGeom>
        </p:spPr>
        <p:txBody>
          <a:bodyPr wrap="square">
            <a:spAutoFit/>
          </a:bodyPr>
          <a:lstStyle/>
          <a:p>
            <a:r>
              <a:rPr lang="en-US" sz="2400" b="1" dirty="0" smtClean="0">
                <a:solidFill>
                  <a:schemeClr val="accent6">
                    <a:lumMod val="75000"/>
                  </a:schemeClr>
                </a:solidFill>
              </a:rPr>
              <a:t>Objectives: </a:t>
            </a:r>
            <a:r>
              <a:rPr lang="en-GB" dirty="0"/>
              <a:t>Based on previous 3D numerical analyses, this study aims to develop data-driven Machine Learning (ML) models for predicting the flame radius evolution and turbulent flame speeds for diesel, GTL, and their 50/50 blend </a:t>
            </a:r>
            <a:r>
              <a:rPr lang="en-GB" dirty="0" smtClean="0"/>
              <a:t>under </a:t>
            </a:r>
            <a:r>
              <a:rPr lang="en-GB" dirty="0"/>
              <a:t>different operating conditions. </a:t>
            </a:r>
            <a:endParaRPr lang="en-US" dirty="0"/>
          </a:p>
        </p:txBody>
      </p:sp>
      <p:sp>
        <p:nvSpPr>
          <p:cNvPr id="10" name="Rectangle 9"/>
          <p:cNvSpPr/>
          <p:nvPr/>
        </p:nvSpPr>
        <p:spPr>
          <a:xfrm>
            <a:off x="117082" y="4340473"/>
            <a:ext cx="9026918" cy="1846659"/>
          </a:xfrm>
          <a:prstGeom prst="rect">
            <a:avLst/>
          </a:prstGeom>
        </p:spPr>
        <p:txBody>
          <a:bodyPr wrap="square">
            <a:spAutoFit/>
          </a:bodyPr>
          <a:lstStyle/>
          <a:p>
            <a:pPr lvl="0"/>
            <a:r>
              <a:rPr lang="en-US" sz="2400" b="1" dirty="0" smtClean="0">
                <a:solidFill>
                  <a:schemeClr val="accent6">
                    <a:lumMod val="75000"/>
                  </a:schemeClr>
                </a:solidFill>
              </a:rPr>
              <a:t>Key Research Outcomes:</a:t>
            </a:r>
            <a:r>
              <a:rPr lang="en-US" sz="2400" dirty="0" smtClean="0"/>
              <a:t> </a:t>
            </a:r>
          </a:p>
          <a:p>
            <a:pPr lvl="0"/>
            <a:r>
              <a:rPr lang="en-US" dirty="0" smtClean="0"/>
              <a:t>(</a:t>
            </a:r>
            <a:r>
              <a:rPr lang="en-US" dirty="0" err="1"/>
              <a:t>i</a:t>
            </a:r>
            <a:r>
              <a:rPr lang="en-US" dirty="0"/>
              <a:t>) </a:t>
            </a:r>
            <a:r>
              <a:rPr lang="en-GB" dirty="0" smtClean="0"/>
              <a:t>Two ML models were developed. Model 1 predicts the variations of the turbulent flame radius with respect to the equivalence ratio and time, whereas model 2 predicts the turbulent flame speed variations with respect to the equivalence ratio, turbulence intensity, and vessel radius</a:t>
            </a:r>
          </a:p>
          <a:p>
            <a:pPr lvl="0"/>
            <a:r>
              <a:rPr lang="en-GB" dirty="0" smtClean="0"/>
              <a:t>(ii) Good agreement between model 1, 2 and CFD, where </a:t>
            </a:r>
            <a:r>
              <a:rPr lang="en-GB" dirty="0"/>
              <a:t>max</a:t>
            </a:r>
            <a:r>
              <a:rPr lang="en-GB" dirty="0" smtClean="0"/>
              <a:t> </a:t>
            </a:r>
            <a:r>
              <a:rPr lang="en-US" dirty="0" err="1" smtClean="0"/>
              <a:t>ε</a:t>
            </a:r>
            <a:r>
              <a:rPr lang="en-US" baseline="-25000" dirty="0" err="1" smtClean="0"/>
              <a:t>a</a:t>
            </a:r>
            <a:r>
              <a:rPr lang="en-US" dirty="0"/>
              <a:t>= </a:t>
            </a:r>
            <a:r>
              <a:rPr lang="en-US" dirty="0" smtClean="0"/>
              <a:t>6.58%</a:t>
            </a:r>
            <a:endParaRPr lang="en-US" dirty="0"/>
          </a:p>
        </p:txBody>
      </p:sp>
      <p:sp>
        <p:nvSpPr>
          <p:cNvPr id="11" name="Rectangle 10"/>
          <p:cNvSpPr/>
          <p:nvPr/>
        </p:nvSpPr>
        <p:spPr>
          <a:xfrm>
            <a:off x="137864" y="6119336"/>
            <a:ext cx="8229600" cy="738664"/>
          </a:xfrm>
          <a:prstGeom prst="rect">
            <a:avLst/>
          </a:prstGeom>
        </p:spPr>
        <p:txBody>
          <a:bodyPr wrap="square">
            <a:spAutoFit/>
          </a:bodyPr>
          <a:lstStyle/>
          <a:p>
            <a:r>
              <a:rPr lang="en-US" sz="2400" b="1" dirty="0" smtClean="0">
                <a:solidFill>
                  <a:schemeClr val="accent6">
                    <a:lumMod val="75000"/>
                  </a:schemeClr>
                </a:solidFill>
              </a:rPr>
              <a:t>Contribution: </a:t>
            </a:r>
            <a:r>
              <a:rPr lang="en-US" dirty="0" smtClean="0"/>
              <a:t>literature review, importing and developing the dataset from ANSYS Fluent, building relations between dependent and independent parameters.</a:t>
            </a:r>
            <a:endParaRPr lang="en-US" dirty="0"/>
          </a:p>
        </p:txBody>
      </p:sp>
      <p:sp>
        <p:nvSpPr>
          <p:cNvPr id="15" name="Rectangle 14"/>
          <p:cNvSpPr/>
          <p:nvPr/>
        </p:nvSpPr>
        <p:spPr>
          <a:xfrm>
            <a:off x="137864" y="1574198"/>
            <a:ext cx="8933263" cy="646331"/>
          </a:xfrm>
          <a:prstGeom prst="rect">
            <a:avLst/>
          </a:prstGeom>
        </p:spPr>
        <p:txBody>
          <a:bodyPr wrap="square">
            <a:spAutoFit/>
          </a:bodyPr>
          <a:lstStyle/>
          <a:p>
            <a:r>
              <a:rPr lang="en-US" dirty="0" smtClean="0"/>
              <a:t>6) </a:t>
            </a:r>
            <a:r>
              <a:rPr lang="en-US" dirty="0"/>
              <a:t>Development of Machine Learning Models for Studying the Premixed Turbulent Combustion of Gas-To-Liquids (GTL) Fuel Blends </a:t>
            </a:r>
            <a:r>
              <a:rPr lang="en-US" dirty="0" smtClean="0"/>
              <a:t>    </a:t>
            </a:r>
            <a:r>
              <a:rPr lang="en-US" dirty="0" smtClean="0">
                <a:solidFill>
                  <a:schemeClr val="accent6">
                    <a:lumMod val="75000"/>
                  </a:schemeClr>
                </a:solidFill>
              </a:rPr>
              <a:t>Article (Under Review)    2023</a:t>
            </a:r>
            <a:endParaRPr lang="en-US" dirty="0">
              <a:solidFill>
                <a:schemeClr val="accent6">
                  <a:lumMod val="75000"/>
                </a:schemeClr>
              </a:solidFill>
            </a:endParaRPr>
          </a:p>
        </p:txBody>
      </p:sp>
    </p:spTree>
    <p:extLst>
      <p:ext uri="{BB962C8B-B14F-4D97-AF65-F5344CB8AC3E}">
        <p14:creationId xmlns:p14="http://schemas.microsoft.com/office/powerpoint/2010/main" val="27036166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fade">
                                      <p:cBhvr>
                                        <p:cTn id="32" dur="500"/>
                                        <p:tgtEl>
                                          <p:spTgt spid="1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13</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30937" y="2387093"/>
            <a:ext cx="8863990" cy="1015663"/>
          </a:xfrm>
          <a:prstGeom prst="rect">
            <a:avLst/>
          </a:prstGeom>
        </p:spPr>
        <p:txBody>
          <a:bodyPr wrap="square">
            <a:spAutoFit/>
          </a:bodyPr>
          <a:lstStyle/>
          <a:p>
            <a:r>
              <a:rPr lang="en-US" sz="2400" b="1" dirty="0" smtClean="0">
                <a:solidFill>
                  <a:schemeClr val="accent6">
                    <a:lumMod val="75000"/>
                  </a:schemeClr>
                </a:solidFill>
              </a:rPr>
              <a:t>Problem Definition: </a:t>
            </a:r>
            <a:r>
              <a:rPr lang="en-US" dirty="0"/>
              <a:t>quantify the improvement in fuel economy numbers for the hybrid vehicle (</a:t>
            </a:r>
            <a:r>
              <a:rPr lang="en-US" dirty="0" err="1"/>
              <a:t>kmpl</a:t>
            </a:r>
            <a:r>
              <a:rPr lang="en-US" dirty="0"/>
              <a:t>), compared to the conventional vehicle, on the urban cycle (UDDS) and highway cycle (HWFET). </a:t>
            </a:r>
          </a:p>
        </p:txBody>
      </p:sp>
      <p:sp>
        <p:nvSpPr>
          <p:cNvPr id="9" name="Rectangle 8"/>
          <p:cNvSpPr/>
          <p:nvPr/>
        </p:nvSpPr>
        <p:spPr>
          <a:xfrm>
            <a:off x="130937" y="3345996"/>
            <a:ext cx="8929936" cy="1015663"/>
          </a:xfrm>
          <a:prstGeom prst="rect">
            <a:avLst/>
          </a:prstGeom>
        </p:spPr>
        <p:txBody>
          <a:bodyPr wrap="square">
            <a:spAutoFit/>
          </a:bodyPr>
          <a:lstStyle/>
          <a:p>
            <a:r>
              <a:rPr lang="en-US" sz="2400" b="1" dirty="0" smtClean="0">
                <a:solidFill>
                  <a:schemeClr val="accent6">
                    <a:lumMod val="75000"/>
                  </a:schemeClr>
                </a:solidFill>
              </a:rPr>
              <a:t>Objectives: </a:t>
            </a:r>
            <a:r>
              <a:rPr lang="en-US" dirty="0"/>
              <a:t>use MATLAB and Simulink to analyze and understand the vehicle operating points in terms of engine and motor speed, torque, transmission speeds, pedal positions, gear, distance traveled, battery voltage, current, </a:t>
            </a:r>
            <a:r>
              <a:rPr lang="en-US" dirty="0" err="1" smtClean="0"/>
              <a:t>SoC</a:t>
            </a:r>
            <a:r>
              <a:rPr lang="en-US" dirty="0" smtClean="0"/>
              <a:t>, and fuel economy numbers. </a:t>
            </a:r>
            <a:endParaRPr lang="en-US" dirty="0"/>
          </a:p>
        </p:txBody>
      </p:sp>
      <p:sp>
        <p:nvSpPr>
          <p:cNvPr id="11" name="Rectangle 10"/>
          <p:cNvSpPr/>
          <p:nvPr/>
        </p:nvSpPr>
        <p:spPr>
          <a:xfrm>
            <a:off x="137864" y="6119336"/>
            <a:ext cx="8229600" cy="738664"/>
          </a:xfrm>
          <a:prstGeom prst="rect">
            <a:avLst/>
          </a:prstGeom>
        </p:spPr>
        <p:txBody>
          <a:bodyPr wrap="square">
            <a:spAutoFit/>
          </a:bodyPr>
          <a:lstStyle/>
          <a:p>
            <a:r>
              <a:rPr lang="en-US" sz="2400" b="1" dirty="0" smtClean="0">
                <a:solidFill>
                  <a:schemeClr val="accent6">
                    <a:lumMod val="75000"/>
                  </a:schemeClr>
                </a:solidFill>
              </a:rPr>
              <a:t>Contribution: </a:t>
            </a:r>
            <a:r>
              <a:rPr lang="en-US" dirty="0" smtClean="0"/>
              <a:t>programming in MATLAB, building Simulink model, data gathering and analysis, results and discussions, and writing detailed report.</a:t>
            </a:r>
            <a:endParaRPr lang="en-US" dirty="0"/>
          </a:p>
        </p:txBody>
      </p:sp>
      <p:sp>
        <p:nvSpPr>
          <p:cNvPr id="15" name="Rectangle 14"/>
          <p:cNvSpPr/>
          <p:nvPr/>
        </p:nvSpPr>
        <p:spPr>
          <a:xfrm>
            <a:off x="137864" y="1574198"/>
            <a:ext cx="8933263" cy="646331"/>
          </a:xfrm>
          <a:prstGeom prst="rect">
            <a:avLst/>
          </a:prstGeom>
        </p:spPr>
        <p:txBody>
          <a:bodyPr wrap="square">
            <a:spAutoFit/>
          </a:bodyPr>
          <a:lstStyle/>
          <a:p>
            <a:r>
              <a:rPr lang="en-US" dirty="0" smtClean="0"/>
              <a:t>7) </a:t>
            </a:r>
            <a:r>
              <a:rPr lang="en-US" dirty="0"/>
              <a:t>Development of a Forward Energy-Based Fuel Consumption Model of a P1 Hybrid Vehicle </a:t>
            </a:r>
            <a:r>
              <a:rPr lang="en-US" dirty="0" smtClean="0"/>
              <a:t>      </a:t>
            </a:r>
            <a:r>
              <a:rPr lang="en-US" dirty="0" smtClean="0">
                <a:solidFill>
                  <a:schemeClr val="accent6">
                    <a:lumMod val="75000"/>
                  </a:schemeClr>
                </a:solidFill>
              </a:rPr>
              <a:t>Project   2023</a:t>
            </a:r>
            <a:endParaRPr lang="en-US" dirty="0">
              <a:solidFill>
                <a:schemeClr val="accent6">
                  <a:lumMod val="75000"/>
                </a:schemeClr>
              </a:solidFill>
            </a:endParaRPr>
          </a:p>
        </p:txBody>
      </p:sp>
      <p:sp>
        <p:nvSpPr>
          <p:cNvPr id="13" name="Rectangle 12"/>
          <p:cNvSpPr/>
          <p:nvPr/>
        </p:nvSpPr>
        <p:spPr>
          <a:xfrm>
            <a:off x="117082" y="4340473"/>
            <a:ext cx="9026918" cy="1846659"/>
          </a:xfrm>
          <a:prstGeom prst="rect">
            <a:avLst/>
          </a:prstGeom>
        </p:spPr>
        <p:txBody>
          <a:bodyPr wrap="square">
            <a:spAutoFit/>
          </a:bodyPr>
          <a:lstStyle/>
          <a:p>
            <a:pPr lvl="0"/>
            <a:r>
              <a:rPr lang="en-US" sz="2400" b="1" dirty="0" smtClean="0">
                <a:solidFill>
                  <a:schemeClr val="accent6">
                    <a:lumMod val="75000"/>
                  </a:schemeClr>
                </a:solidFill>
              </a:rPr>
              <a:t>Key Research Outcomes:</a:t>
            </a:r>
            <a:r>
              <a:rPr lang="en-US" sz="2400" dirty="0" smtClean="0"/>
              <a:t> </a:t>
            </a:r>
          </a:p>
          <a:p>
            <a:pPr marL="400050" lvl="0" indent="-400050">
              <a:buAutoNum type="romanLcParenBoth"/>
            </a:pPr>
            <a:r>
              <a:rPr lang="en-US" dirty="0" smtClean="0"/>
              <a:t>The </a:t>
            </a:r>
            <a:r>
              <a:rPr lang="en-US" dirty="0"/>
              <a:t>fuel economy number is higher for HWFET drive cycle compared to UDDS, due to less power loss. Even though, the lost power will be recaptured by regenerative braking, and thus increases battery </a:t>
            </a:r>
            <a:r>
              <a:rPr lang="en-US" dirty="0" err="1" smtClean="0"/>
              <a:t>SoC</a:t>
            </a:r>
            <a:r>
              <a:rPr lang="en-GB" dirty="0" smtClean="0"/>
              <a:t>, </a:t>
            </a:r>
          </a:p>
          <a:p>
            <a:pPr marL="400050" lvl="0" indent="-400050">
              <a:buAutoNum type="romanLcParenBoth"/>
            </a:pPr>
            <a:r>
              <a:rPr lang="en-US" dirty="0" smtClean="0"/>
              <a:t>Due to more </a:t>
            </a:r>
            <a:r>
              <a:rPr lang="en-US" dirty="0"/>
              <a:t>brake pedal engagement and idle time during the UDDS drive cycle, city fuel economy number is significantly lower than in highway</a:t>
            </a:r>
          </a:p>
        </p:txBody>
      </p:sp>
    </p:spTree>
    <p:extLst>
      <p:ext uri="{BB962C8B-B14F-4D97-AF65-F5344CB8AC3E}">
        <p14:creationId xmlns:p14="http://schemas.microsoft.com/office/powerpoint/2010/main" val="10910620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xEl>
                                              <p:pRg st="0" end="0"/>
                                            </p:txEl>
                                          </p:spTgt>
                                        </p:tgtEl>
                                        <p:attrNameLst>
                                          <p:attrName>style.visibility</p:attrName>
                                        </p:attrNameLst>
                                      </p:cBhvr>
                                      <p:to>
                                        <p:strVal val="visible"/>
                                      </p:to>
                                    </p:set>
                                    <p:animEffect transition="in" filter="fade">
                                      <p:cBhvr>
                                        <p:cTn id="22" dur="500"/>
                                        <p:tgtEl>
                                          <p:spTgt spid="1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animEffect transition="in" filter="fade">
                                      <p:cBhvr>
                                        <p:cTn id="27" dur="500"/>
                                        <p:tgtEl>
                                          <p:spTgt spid="1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xEl>
                                              <p:pRg st="2" end="2"/>
                                            </p:txEl>
                                          </p:spTgt>
                                        </p:tgtEl>
                                        <p:attrNameLst>
                                          <p:attrName>style.visibility</p:attrName>
                                        </p:attrNameLst>
                                      </p:cBhvr>
                                      <p:to>
                                        <p:strVal val="visible"/>
                                      </p:to>
                                    </p:set>
                                    <p:animEffect transition="in" filter="fade">
                                      <p:cBhvr>
                                        <p:cTn id="32" dur="500"/>
                                        <p:tgtEl>
                                          <p:spTgt spid="1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14</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2" name="Rectangle 1"/>
          <p:cNvSpPr/>
          <p:nvPr/>
        </p:nvSpPr>
        <p:spPr>
          <a:xfrm>
            <a:off x="144791" y="1524000"/>
            <a:ext cx="8943791" cy="1047979"/>
          </a:xfrm>
          <a:prstGeom prst="rect">
            <a:avLst/>
          </a:prstGeom>
        </p:spPr>
        <p:txBody>
          <a:bodyPr wrap="square">
            <a:spAutoFit/>
          </a:bodyPr>
          <a:lstStyle/>
          <a:p>
            <a:pPr marR="287655" lvl="0">
              <a:lnSpc>
                <a:spcPct val="115000"/>
              </a:lnSpc>
              <a:spcBef>
                <a:spcPts val="1265"/>
              </a:spcBef>
              <a:buClr>
                <a:srgbClr val="262626"/>
              </a:buClr>
              <a:buSzPts val="1350"/>
            </a:pPr>
            <a:r>
              <a:rPr lang="en-US" b="1" spc="-5" dirty="0" smtClean="0">
                <a:solidFill>
                  <a:srgbClr val="262626"/>
                </a:solidFill>
                <a:latin typeface="Roboto"/>
                <a:ea typeface="Roboto"/>
                <a:cs typeface="Roboto"/>
              </a:rPr>
              <a:t>1)  </a:t>
            </a:r>
            <a:r>
              <a:rPr lang="en-US" spc="-5" dirty="0" smtClean="0">
                <a:solidFill>
                  <a:srgbClr val="262626"/>
                </a:solidFill>
                <a:latin typeface="Roboto"/>
                <a:ea typeface="Roboto"/>
                <a:cs typeface="Roboto"/>
              </a:rPr>
              <a:t>Transient </a:t>
            </a:r>
            <a:r>
              <a:rPr lang="en-US" spc="-5" dirty="0">
                <a:solidFill>
                  <a:srgbClr val="262626"/>
                </a:solidFill>
                <a:latin typeface="Roboto"/>
                <a:ea typeface="Roboto"/>
                <a:cs typeface="Roboto"/>
              </a:rPr>
              <a:t>3D Simulation of Turbulent Premixed Combustion of Different Hydrogen </a:t>
            </a:r>
            <a:r>
              <a:rPr lang="en-US" spc="-5" dirty="0" smtClean="0">
                <a:solidFill>
                  <a:srgbClr val="262626"/>
                </a:solidFill>
                <a:latin typeface="Roboto"/>
                <a:ea typeface="Roboto"/>
                <a:cs typeface="Roboto"/>
              </a:rPr>
              <a:t>Surrogates in </a:t>
            </a:r>
            <a:r>
              <a:rPr lang="en-US" spc="-5" dirty="0">
                <a:solidFill>
                  <a:srgbClr val="262626"/>
                </a:solidFill>
                <a:latin typeface="Roboto"/>
                <a:ea typeface="Roboto"/>
                <a:cs typeface="Roboto"/>
              </a:rPr>
              <a:t>a Fan-Stirred Combustion Bomb </a:t>
            </a:r>
            <a:r>
              <a:rPr lang="en-US" b="1" spc="-5" dirty="0" smtClean="0">
                <a:solidFill>
                  <a:srgbClr val="C45911"/>
                </a:solidFill>
                <a:latin typeface="Roboto"/>
                <a:ea typeface="Roboto"/>
                <a:cs typeface="Roboto"/>
              </a:rPr>
              <a:t>[Article - Under Preparation]         </a:t>
            </a:r>
            <a:r>
              <a:rPr lang="en-US" sz="1400" b="1" dirty="0" smtClean="0">
                <a:solidFill>
                  <a:srgbClr val="7030A0"/>
                </a:solidFill>
                <a:latin typeface="RobotoRegular"/>
                <a:ea typeface="Roboto"/>
                <a:cs typeface="Roboto"/>
              </a:rPr>
              <a:t>To </a:t>
            </a:r>
            <a:r>
              <a:rPr lang="en-US" sz="1400" b="1" dirty="0">
                <a:solidFill>
                  <a:srgbClr val="7030A0"/>
                </a:solidFill>
                <a:latin typeface="RobotoRegular"/>
                <a:ea typeface="Roboto"/>
                <a:cs typeface="Roboto"/>
              </a:rPr>
              <a:t>be submitted on April 2023</a:t>
            </a:r>
            <a:endParaRPr lang="en-US" sz="14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29374" y="2526445"/>
            <a:ext cx="8659091" cy="998415"/>
          </a:xfrm>
          <a:prstGeom prst="rect">
            <a:avLst/>
          </a:prstGeom>
        </p:spPr>
        <p:txBody>
          <a:bodyPr wrap="square">
            <a:spAutoFit/>
          </a:bodyPr>
          <a:lstStyle/>
          <a:p>
            <a:pPr marR="287655" lvl="0">
              <a:lnSpc>
                <a:spcPct val="115000"/>
              </a:lnSpc>
              <a:spcBef>
                <a:spcPts val="1265"/>
              </a:spcBef>
              <a:buClr>
                <a:srgbClr val="262626"/>
              </a:buClr>
              <a:buSzPts val="1350"/>
            </a:pPr>
            <a:r>
              <a:rPr lang="en-US" b="1" spc="-5" dirty="0" smtClean="0">
                <a:solidFill>
                  <a:srgbClr val="262626"/>
                </a:solidFill>
                <a:latin typeface="Roboto"/>
                <a:ea typeface="Roboto"/>
                <a:cs typeface="Roboto"/>
              </a:rPr>
              <a:t>2)   </a:t>
            </a:r>
            <a:r>
              <a:rPr lang="en-US" spc="-5" dirty="0" smtClean="0">
                <a:solidFill>
                  <a:srgbClr val="262626"/>
                </a:solidFill>
                <a:latin typeface="Roboto"/>
                <a:ea typeface="Roboto"/>
                <a:cs typeface="Roboto"/>
              </a:rPr>
              <a:t>Experimental Study of Turbulent </a:t>
            </a:r>
            <a:r>
              <a:rPr lang="en-US" spc="-5" dirty="0">
                <a:solidFill>
                  <a:srgbClr val="262626"/>
                </a:solidFill>
                <a:latin typeface="Roboto"/>
                <a:ea typeface="Roboto"/>
                <a:cs typeface="Roboto"/>
              </a:rPr>
              <a:t>Premixed Flames of Gas-to-Liquid (GTL) Fuel </a:t>
            </a:r>
            <a:r>
              <a:rPr lang="en-US" spc="-5" dirty="0" smtClean="0">
                <a:solidFill>
                  <a:srgbClr val="262626"/>
                </a:solidFill>
                <a:latin typeface="Roboto"/>
                <a:ea typeface="Roboto"/>
                <a:cs typeface="Roboto"/>
              </a:rPr>
              <a:t>in a </a:t>
            </a:r>
            <a:r>
              <a:rPr lang="en-US" spc="-5" dirty="0">
                <a:solidFill>
                  <a:srgbClr val="262626"/>
                </a:solidFill>
                <a:latin typeface="Roboto"/>
                <a:ea typeface="Roboto"/>
                <a:cs typeface="Roboto"/>
              </a:rPr>
              <a:t>Fan-Stirred Combustion Bomb </a:t>
            </a:r>
            <a:r>
              <a:rPr lang="en-US" b="1" spc="-5" dirty="0" smtClean="0">
                <a:solidFill>
                  <a:srgbClr val="C45911"/>
                </a:solidFill>
                <a:latin typeface="Roboto"/>
                <a:ea typeface="Roboto"/>
                <a:cs typeface="Roboto"/>
              </a:rPr>
              <a:t>[Article - Under </a:t>
            </a:r>
            <a:r>
              <a:rPr lang="en-US" b="1" spc="-5" dirty="0">
                <a:solidFill>
                  <a:srgbClr val="C45911"/>
                </a:solidFill>
                <a:latin typeface="Roboto"/>
                <a:ea typeface="Roboto"/>
                <a:cs typeface="Roboto"/>
              </a:rPr>
              <a:t>Review]</a:t>
            </a:r>
            <a:endParaRPr lang="en-US" sz="1400" spc="-5" dirty="0">
              <a:latin typeface="Calibri" panose="020F0502020204030204" pitchFamily="34" charset="0"/>
              <a:ea typeface="Roboto"/>
              <a:cs typeface="Roboto"/>
            </a:endParaRPr>
          </a:p>
          <a:p>
            <a:pPr marL="90170" marR="1354455">
              <a:lnSpc>
                <a:spcPct val="107000"/>
              </a:lnSpc>
              <a:spcBef>
                <a:spcPts val="260"/>
              </a:spcBef>
              <a:spcAft>
                <a:spcPts val="0"/>
              </a:spcAft>
            </a:pPr>
            <a:r>
              <a:rPr lang="en-US" sz="1400" dirty="0" smtClean="0">
                <a:solidFill>
                  <a:srgbClr val="262626"/>
                </a:solidFill>
                <a:latin typeface="RobotoRegular"/>
                <a:ea typeface="Roboto"/>
                <a:cs typeface="Roboto"/>
              </a:rPr>
              <a:t> </a:t>
            </a:r>
            <a:r>
              <a:rPr lang="en-US" sz="1400" b="1" dirty="0" smtClean="0">
                <a:solidFill>
                  <a:srgbClr val="262626"/>
                </a:solidFill>
                <a:latin typeface="RobotoRegular"/>
                <a:ea typeface="Roboto"/>
                <a:cs typeface="Roboto"/>
              </a:rPr>
              <a:t> </a:t>
            </a:r>
            <a:r>
              <a:rPr lang="en-US" sz="1400" b="1" dirty="0" smtClean="0">
                <a:solidFill>
                  <a:srgbClr val="7030A0"/>
                </a:solidFill>
                <a:latin typeface="RobotoRegular"/>
                <a:ea typeface="Roboto"/>
                <a:cs typeface="Roboto"/>
              </a:rPr>
              <a:t>Submitted </a:t>
            </a:r>
            <a:r>
              <a:rPr lang="en-US" sz="1400" b="1" dirty="0">
                <a:solidFill>
                  <a:srgbClr val="7030A0"/>
                </a:solidFill>
                <a:latin typeface="RobotoRegular"/>
                <a:ea typeface="Roboto"/>
                <a:cs typeface="Roboto"/>
              </a:rPr>
              <a:t>on June 2022</a:t>
            </a:r>
            <a:endParaRPr lang="en-US" sz="14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144791" y="3628104"/>
            <a:ext cx="8624455" cy="966868"/>
          </a:xfrm>
          <a:prstGeom prst="rect">
            <a:avLst/>
          </a:prstGeom>
        </p:spPr>
        <p:txBody>
          <a:bodyPr wrap="square">
            <a:spAutoFit/>
          </a:bodyPr>
          <a:lstStyle/>
          <a:p>
            <a:pPr marR="755650" lvl="0">
              <a:lnSpc>
                <a:spcPct val="92000"/>
              </a:lnSpc>
              <a:spcBef>
                <a:spcPts val="1265"/>
              </a:spcBef>
            </a:pPr>
            <a:r>
              <a:rPr lang="en-US" b="1" dirty="0" smtClean="0">
                <a:solidFill>
                  <a:srgbClr val="262626"/>
                </a:solidFill>
                <a:latin typeface="Roboto"/>
                <a:ea typeface="Roboto"/>
                <a:cs typeface="Roboto"/>
              </a:rPr>
              <a:t>3)   </a:t>
            </a:r>
            <a:r>
              <a:rPr lang="en-US" dirty="0" smtClean="0">
                <a:solidFill>
                  <a:srgbClr val="262626"/>
                </a:solidFill>
                <a:latin typeface="Roboto"/>
                <a:ea typeface="Roboto"/>
                <a:cs typeface="Roboto"/>
              </a:rPr>
              <a:t>Development </a:t>
            </a:r>
            <a:r>
              <a:rPr lang="en-US" dirty="0">
                <a:solidFill>
                  <a:srgbClr val="262626"/>
                </a:solidFill>
                <a:latin typeface="Roboto"/>
                <a:ea typeface="Roboto"/>
                <a:cs typeface="Roboto"/>
              </a:rPr>
              <a:t>of a Forward Energy-Based Fuel Consumption Model for a Conventional </a:t>
            </a:r>
            <a:r>
              <a:rPr lang="en-US" dirty="0" smtClean="0">
                <a:solidFill>
                  <a:srgbClr val="262626"/>
                </a:solidFill>
                <a:latin typeface="Roboto"/>
                <a:ea typeface="Roboto"/>
                <a:cs typeface="Roboto"/>
              </a:rPr>
              <a:t>Vehicle </a:t>
            </a:r>
            <a:r>
              <a:rPr lang="en-US" b="1" spc="-5" dirty="0" smtClean="0">
                <a:solidFill>
                  <a:srgbClr val="C45911"/>
                </a:solidFill>
                <a:latin typeface="Roboto"/>
                <a:ea typeface="Roboto"/>
                <a:cs typeface="Roboto"/>
              </a:rPr>
              <a:t>[Project]</a:t>
            </a:r>
            <a:endParaRPr lang="en-US" spc="-5" dirty="0">
              <a:latin typeface="Calibri" panose="020F0502020204030204" pitchFamily="34" charset="0"/>
              <a:ea typeface="Roboto"/>
              <a:cs typeface="Roboto"/>
            </a:endParaRPr>
          </a:p>
          <a:p>
            <a:pPr marR="755650">
              <a:lnSpc>
                <a:spcPct val="92000"/>
              </a:lnSpc>
              <a:spcBef>
                <a:spcPts val="1265"/>
              </a:spcBef>
            </a:pP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144791" y="4430905"/>
            <a:ext cx="9525000" cy="712054"/>
          </a:xfrm>
          <a:prstGeom prst="rect">
            <a:avLst/>
          </a:prstGeom>
        </p:spPr>
        <p:txBody>
          <a:bodyPr wrap="square">
            <a:spAutoFit/>
          </a:bodyPr>
          <a:lstStyle/>
          <a:p>
            <a:pPr marR="755650" lvl="0">
              <a:lnSpc>
                <a:spcPct val="92000"/>
              </a:lnSpc>
              <a:spcBef>
                <a:spcPts val="1265"/>
              </a:spcBef>
            </a:pPr>
            <a:r>
              <a:rPr lang="en-US" b="1" dirty="0" smtClean="0">
                <a:solidFill>
                  <a:srgbClr val="262626"/>
                </a:solidFill>
                <a:latin typeface="Roboto"/>
                <a:ea typeface="Roboto"/>
                <a:cs typeface="Roboto"/>
              </a:rPr>
              <a:t>4)   </a:t>
            </a:r>
            <a:r>
              <a:rPr lang="en-US" dirty="0" smtClean="0">
                <a:solidFill>
                  <a:srgbClr val="262626"/>
                </a:solidFill>
                <a:latin typeface="Roboto"/>
                <a:ea typeface="Roboto"/>
                <a:cs typeface="Roboto"/>
              </a:rPr>
              <a:t>Analysis </a:t>
            </a:r>
            <a:r>
              <a:rPr lang="en-US" dirty="0">
                <a:solidFill>
                  <a:srgbClr val="262626"/>
                </a:solidFill>
                <a:latin typeface="Roboto"/>
                <a:ea typeface="Roboto"/>
                <a:cs typeface="Roboto"/>
              </a:rPr>
              <a:t>of a Practical Automotive Wiring Circuit </a:t>
            </a:r>
            <a:r>
              <a:rPr lang="en-US" dirty="0" smtClean="0">
                <a:solidFill>
                  <a:srgbClr val="262626"/>
                </a:solidFill>
                <a:latin typeface="Roboto"/>
                <a:ea typeface="Roboto"/>
                <a:cs typeface="Roboto"/>
              </a:rPr>
              <a:t>   </a:t>
            </a:r>
            <a:r>
              <a:rPr lang="en-US" sz="1400" dirty="0">
                <a:solidFill>
                  <a:srgbClr val="262626"/>
                </a:solidFill>
                <a:latin typeface="Roboto"/>
                <a:ea typeface="Roboto"/>
                <a:cs typeface="Roboto"/>
              </a:rPr>
              <a:t> </a:t>
            </a:r>
            <a:r>
              <a:rPr lang="en-US" b="1" spc="-5" dirty="0">
                <a:solidFill>
                  <a:srgbClr val="C45911"/>
                </a:solidFill>
                <a:latin typeface="Roboto"/>
                <a:ea typeface="Roboto"/>
                <a:cs typeface="Roboto"/>
              </a:rPr>
              <a:t>[Project]</a:t>
            </a:r>
          </a:p>
          <a:p>
            <a:pPr marR="755650">
              <a:lnSpc>
                <a:spcPct val="92000"/>
              </a:lnSpc>
              <a:spcBef>
                <a:spcPts val="1265"/>
              </a:spcBef>
            </a:pP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p:nvSpPr>
        <p:spPr>
          <a:xfrm>
            <a:off x="144791" y="4991617"/>
            <a:ext cx="8791391" cy="972189"/>
          </a:xfrm>
          <a:prstGeom prst="rect">
            <a:avLst/>
          </a:prstGeom>
        </p:spPr>
        <p:txBody>
          <a:bodyPr wrap="square">
            <a:spAutoFit/>
          </a:bodyPr>
          <a:lstStyle/>
          <a:p>
            <a:pPr lvl="0">
              <a:lnSpc>
                <a:spcPct val="92000"/>
              </a:lnSpc>
              <a:spcBef>
                <a:spcPts val="860"/>
              </a:spcBef>
            </a:pPr>
            <a:r>
              <a:rPr lang="en-US" b="1" dirty="0" smtClean="0">
                <a:solidFill>
                  <a:srgbClr val="262626"/>
                </a:solidFill>
                <a:latin typeface="Roboto"/>
                <a:ea typeface="Roboto"/>
                <a:cs typeface="Roboto"/>
              </a:rPr>
              <a:t>5)   </a:t>
            </a:r>
            <a:r>
              <a:rPr lang="en-US" dirty="0" smtClean="0">
                <a:solidFill>
                  <a:srgbClr val="262626"/>
                </a:solidFill>
                <a:latin typeface="Roboto"/>
                <a:ea typeface="Roboto"/>
                <a:cs typeface="Roboto"/>
              </a:rPr>
              <a:t>CFD </a:t>
            </a:r>
            <a:r>
              <a:rPr lang="en-US" dirty="0">
                <a:solidFill>
                  <a:srgbClr val="262626"/>
                </a:solidFill>
                <a:latin typeface="Roboto"/>
                <a:ea typeface="Roboto"/>
                <a:cs typeface="Roboto"/>
              </a:rPr>
              <a:t>Analysis of a Simple Carburetor Using Modified Aerodynamic Shape Throttle Plate </a:t>
            </a:r>
            <a:r>
              <a:rPr lang="en-US" dirty="0" smtClean="0">
                <a:solidFill>
                  <a:srgbClr val="262626"/>
                </a:solidFill>
                <a:latin typeface="Roboto"/>
                <a:ea typeface="Roboto"/>
                <a:cs typeface="Roboto"/>
              </a:rPr>
              <a:t>Valves   </a:t>
            </a:r>
            <a:r>
              <a:rPr lang="en-US" b="1" spc="-5" dirty="0">
                <a:solidFill>
                  <a:srgbClr val="C45911"/>
                </a:solidFill>
                <a:latin typeface="Roboto"/>
                <a:ea typeface="Roboto"/>
                <a:cs typeface="Roboto"/>
              </a:rPr>
              <a:t>[Project]</a:t>
            </a:r>
          </a:p>
          <a:p>
            <a:pPr>
              <a:lnSpc>
                <a:spcPct val="92000"/>
              </a:lnSpc>
              <a:spcBef>
                <a:spcPts val="860"/>
              </a:spcBef>
            </a:pPr>
            <a:endParaRPr lang="en-US" b="1" spc="-5" dirty="0">
              <a:solidFill>
                <a:srgbClr val="C45911"/>
              </a:solidFill>
              <a:latin typeface="Roboto"/>
              <a:ea typeface="Roboto"/>
              <a:cs typeface="Roboto"/>
            </a:endParaRPr>
          </a:p>
        </p:txBody>
      </p:sp>
      <p:sp>
        <p:nvSpPr>
          <p:cNvPr id="14" name="Rectangle 13"/>
          <p:cNvSpPr/>
          <p:nvPr/>
        </p:nvSpPr>
        <p:spPr>
          <a:xfrm>
            <a:off x="167133" y="5745410"/>
            <a:ext cx="8614405" cy="972189"/>
          </a:xfrm>
          <a:prstGeom prst="rect">
            <a:avLst/>
          </a:prstGeom>
        </p:spPr>
        <p:txBody>
          <a:bodyPr wrap="square">
            <a:spAutoFit/>
          </a:bodyPr>
          <a:lstStyle/>
          <a:p>
            <a:pPr lvl="0">
              <a:lnSpc>
                <a:spcPct val="92000"/>
              </a:lnSpc>
              <a:spcBef>
                <a:spcPts val="855"/>
              </a:spcBef>
            </a:pPr>
            <a:r>
              <a:rPr lang="en-US" b="1" dirty="0" smtClean="0">
                <a:solidFill>
                  <a:srgbClr val="262626"/>
                </a:solidFill>
                <a:latin typeface="Roboto"/>
                <a:ea typeface="Roboto"/>
                <a:cs typeface="Roboto"/>
              </a:rPr>
              <a:t>6)   </a:t>
            </a:r>
            <a:r>
              <a:rPr lang="en-US" dirty="0" smtClean="0">
                <a:solidFill>
                  <a:srgbClr val="262626"/>
                </a:solidFill>
                <a:latin typeface="Roboto"/>
                <a:ea typeface="Roboto"/>
                <a:cs typeface="Roboto"/>
              </a:rPr>
              <a:t>Development </a:t>
            </a:r>
            <a:r>
              <a:rPr lang="en-US" dirty="0">
                <a:solidFill>
                  <a:srgbClr val="262626"/>
                </a:solidFill>
                <a:latin typeface="Roboto"/>
                <a:ea typeface="Roboto"/>
                <a:cs typeface="Roboto"/>
              </a:rPr>
              <a:t>of Local Biofuels for Better Performance and Emissions Diesel </a:t>
            </a:r>
            <a:r>
              <a:rPr lang="en-US" dirty="0" smtClean="0">
                <a:solidFill>
                  <a:srgbClr val="262626"/>
                </a:solidFill>
                <a:latin typeface="Roboto"/>
                <a:ea typeface="Roboto"/>
                <a:cs typeface="Roboto"/>
              </a:rPr>
              <a:t>Engines   </a:t>
            </a:r>
            <a:r>
              <a:rPr lang="en-US" b="1" spc="-5" dirty="0">
                <a:solidFill>
                  <a:srgbClr val="C45911"/>
                </a:solidFill>
                <a:latin typeface="Roboto"/>
                <a:ea typeface="Roboto"/>
                <a:cs typeface="Roboto"/>
              </a:rPr>
              <a:t>[Project]</a:t>
            </a:r>
          </a:p>
          <a:p>
            <a:pPr>
              <a:lnSpc>
                <a:spcPct val="92000"/>
              </a:lnSpc>
              <a:spcBef>
                <a:spcPts val="855"/>
              </a:spcBef>
            </a:pPr>
            <a:endParaRPr lang="en-US" b="1" spc="-5" dirty="0">
              <a:solidFill>
                <a:srgbClr val="C45911"/>
              </a:solidFill>
              <a:latin typeface="Roboto"/>
              <a:ea typeface="Roboto"/>
              <a:cs typeface="Roboto"/>
            </a:endParaRPr>
          </a:p>
        </p:txBody>
      </p:sp>
    </p:spTree>
    <p:extLst>
      <p:ext uri="{BB962C8B-B14F-4D97-AF65-F5344CB8AC3E}">
        <p14:creationId xmlns:p14="http://schemas.microsoft.com/office/powerpoint/2010/main" val="33789985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15</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b) Research in Minor Area</a:t>
            </a:r>
            <a:endParaRPr lang="en-US" dirty="0">
              <a:solidFill>
                <a:srgbClr val="00B050"/>
              </a:solidFill>
              <a:latin typeface="+mj-lt"/>
            </a:endParaRPr>
          </a:p>
        </p:txBody>
      </p:sp>
      <p:sp>
        <p:nvSpPr>
          <p:cNvPr id="8" name="Rectangle 7"/>
          <p:cNvSpPr/>
          <p:nvPr/>
        </p:nvSpPr>
        <p:spPr>
          <a:xfrm>
            <a:off x="58337" y="1402731"/>
            <a:ext cx="8857063" cy="4853893"/>
          </a:xfrm>
          <a:prstGeom prst="rect">
            <a:avLst/>
          </a:prstGeom>
        </p:spPr>
        <p:txBody>
          <a:bodyPr wrap="square">
            <a:spAutoFit/>
          </a:bodyPr>
          <a:lstStyle/>
          <a:p>
            <a:pPr marR="287655" lvl="0">
              <a:lnSpc>
                <a:spcPct val="115000"/>
              </a:lnSpc>
              <a:spcBef>
                <a:spcPts val="1265"/>
              </a:spcBef>
              <a:buClr>
                <a:srgbClr val="262626"/>
              </a:buClr>
              <a:buSzPts val="1350"/>
            </a:pPr>
            <a:r>
              <a:rPr lang="en-US" b="1" spc="-5" dirty="0" smtClean="0">
                <a:solidFill>
                  <a:srgbClr val="262626"/>
                </a:solidFill>
                <a:latin typeface="Roboto"/>
                <a:ea typeface="Roboto"/>
                <a:cs typeface="Roboto"/>
              </a:rPr>
              <a:t>1)   </a:t>
            </a:r>
            <a:r>
              <a:rPr lang="en-US" spc="-5" dirty="0" smtClean="0">
                <a:solidFill>
                  <a:srgbClr val="262626"/>
                </a:solidFill>
                <a:latin typeface="Roboto"/>
                <a:ea typeface="Roboto"/>
                <a:cs typeface="Roboto"/>
              </a:rPr>
              <a:t>Effect </a:t>
            </a:r>
            <a:r>
              <a:rPr lang="en-US" spc="-5" dirty="0">
                <a:solidFill>
                  <a:srgbClr val="262626"/>
                </a:solidFill>
                <a:latin typeface="Roboto"/>
                <a:ea typeface="Roboto"/>
                <a:cs typeface="Roboto"/>
              </a:rPr>
              <a:t>of Using louvered Strip Insert and </a:t>
            </a:r>
            <a:r>
              <a:rPr lang="en-US" spc="-5" dirty="0" err="1">
                <a:solidFill>
                  <a:srgbClr val="262626"/>
                </a:solidFill>
                <a:latin typeface="Roboto"/>
                <a:ea typeface="Roboto"/>
                <a:cs typeface="Roboto"/>
              </a:rPr>
              <a:t>Nanofluid</a:t>
            </a:r>
            <a:r>
              <a:rPr lang="en-US" spc="-5" dirty="0">
                <a:solidFill>
                  <a:srgbClr val="262626"/>
                </a:solidFill>
                <a:latin typeface="Roboto"/>
                <a:ea typeface="Roboto"/>
                <a:cs typeface="Roboto"/>
              </a:rPr>
              <a:t> Flow in Backward-Facing Step on Heat Transfer Improvement </a:t>
            </a:r>
            <a:r>
              <a:rPr lang="en-US" b="1" spc="-5" dirty="0" smtClean="0">
                <a:solidFill>
                  <a:srgbClr val="C45911"/>
                </a:solidFill>
                <a:latin typeface="Roboto"/>
                <a:ea typeface="Roboto"/>
                <a:cs typeface="Roboto"/>
              </a:rPr>
              <a:t>[Article - Under </a:t>
            </a:r>
            <a:r>
              <a:rPr lang="en-US" b="1" spc="-5" dirty="0">
                <a:solidFill>
                  <a:srgbClr val="C45911"/>
                </a:solidFill>
                <a:latin typeface="Roboto"/>
                <a:ea typeface="Roboto"/>
                <a:cs typeface="Roboto"/>
              </a:rPr>
              <a:t>Preparation]</a:t>
            </a:r>
            <a:endParaRPr lang="en-US" sz="1400" spc="-5" dirty="0">
              <a:latin typeface="Calibri" panose="020F0502020204030204" pitchFamily="34" charset="0"/>
              <a:ea typeface="Roboto"/>
              <a:cs typeface="Roboto"/>
            </a:endParaRPr>
          </a:p>
          <a:p>
            <a:pPr marL="90170" marR="1354455">
              <a:lnSpc>
                <a:spcPct val="107000"/>
              </a:lnSpc>
              <a:spcBef>
                <a:spcPts val="260"/>
              </a:spcBef>
              <a:spcAft>
                <a:spcPts val="0"/>
              </a:spcAft>
            </a:pPr>
            <a:r>
              <a:rPr lang="en-US" sz="1400" b="1" dirty="0">
                <a:solidFill>
                  <a:srgbClr val="7030A0"/>
                </a:solidFill>
                <a:latin typeface="RobotoRegular"/>
                <a:ea typeface="Roboto"/>
                <a:cs typeface="Roboto"/>
              </a:rPr>
              <a:t>To be submitted on April 2023</a:t>
            </a:r>
            <a:endParaRPr lang="en-US" sz="1400" b="1"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R="287655" lvl="0">
              <a:lnSpc>
                <a:spcPct val="115000"/>
              </a:lnSpc>
              <a:spcBef>
                <a:spcPts val="1265"/>
              </a:spcBef>
              <a:spcAft>
                <a:spcPts val="0"/>
              </a:spcAft>
              <a:buClr>
                <a:srgbClr val="262626"/>
              </a:buClr>
              <a:buSzPts val="1350"/>
            </a:pPr>
            <a:r>
              <a:rPr lang="en-US" b="1" spc="-5" dirty="0" smtClean="0">
                <a:solidFill>
                  <a:srgbClr val="262626"/>
                </a:solidFill>
                <a:latin typeface="Roboto"/>
                <a:ea typeface="Roboto"/>
                <a:cs typeface="Roboto"/>
              </a:rPr>
              <a:t>2)  </a:t>
            </a:r>
            <a:r>
              <a:rPr lang="en-US" spc="-5" dirty="0" smtClean="0">
                <a:solidFill>
                  <a:srgbClr val="262626"/>
                </a:solidFill>
                <a:latin typeface="Roboto"/>
                <a:ea typeface="Roboto"/>
                <a:cs typeface="Roboto"/>
              </a:rPr>
              <a:t>Prediction </a:t>
            </a:r>
            <a:r>
              <a:rPr lang="en-US" spc="-5" dirty="0">
                <a:solidFill>
                  <a:srgbClr val="262626"/>
                </a:solidFill>
                <a:latin typeface="Roboto"/>
                <a:ea typeface="Roboto"/>
                <a:cs typeface="Roboto"/>
              </a:rPr>
              <a:t>of Effects of Louvered Strip Insert and </a:t>
            </a:r>
            <a:r>
              <a:rPr lang="en-US" spc="-5" dirty="0" err="1">
                <a:solidFill>
                  <a:srgbClr val="262626"/>
                </a:solidFill>
                <a:latin typeface="Roboto"/>
                <a:ea typeface="Roboto"/>
                <a:cs typeface="Roboto"/>
              </a:rPr>
              <a:t>Nanofluid</a:t>
            </a:r>
            <a:r>
              <a:rPr lang="en-US" spc="-5" dirty="0">
                <a:solidFill>
                  <a:srgbClr val="262626"/>
                </a:solidFill>
                <a:latin typeface="Roboto"/>
                <a:ea typeface="Roboto"/>
                <a:cs typeface="Roboto"/>
              </a:rPr>
              <a:t> Flow in Forward-Facing Reducing Channel on Thermal Performance Ribs </a:t>
            </a:r>
            <a:r>
              <a:rPr lang="en-US" b="1" spc="-5" dirty="0" smtClean="0">
                <a:solidFill>
                  <a:srgbClr val="C45911"/>
                </a:solidFill>
                <a:latin typeface="Roboto"/>
                <a:ea typeface="Roboto"/>
                <a:cs typeface="Roboto"/>
              </a:rPr>
              <a:t>[Article - Under </a:t>
            </a:r>
            <a:r>
              <a:rPr lang="en-US" b="1" spc="-5" dirty="0">
                <a:solidFill>
                  <a:srgbClr val="C45911"/>
                </a:solidFill>
                <a:latin typeface="Roboto"/>
                <a:ea typeface="Roboto"/>
                <a:cs typeface="Roboto"/>
              </a:rPr>
              <a:t>Preparation]</a:t>
            </a:r>
            <a:endParaRPr lang="en-US" sz="1400" spc="-5" dirty="0">
              <a:latin typeface="Calibri" panose="020F0502020204030204" pitchFamily="34" charset="0"/>
              <a:ea typeface="Roboto"/>
              <a:cs typeface="Roboto"/>
            </a:endParaRPr>
          </a:p>
          <a:p>
            <a:pPr marL="90170" marR="1354455">
              <a:lnSpc>
                <a:spcPct val="107000"/>
              </a:lnSpc>
              <a:spcBef>
                <a:spcPts val="260"/>
              </a:spcBef>
              <a:spcAft>
                <a:spcPts val="0"/>
              </a:spcAft>
            </a:pPr>
            <a:r>
              <a:rPr lang="en-US" sz="1400" b="1" dirty="0">
                <a:solidFill>
                  <a:srgbClr val="7030A0"/>
                </a:solidFill>
                <a:latin typeface="RobotoRegular"/>
                <a:ea typeface="Roboto"/>
                <a:cs typeface="Roboto"/>
              </a:rPr>
              <a:t>To be submitted on April 2023</a:t>
            </a:r>
            <a:endParaRPr lang="en-US" sz="1400" b="1"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R="287655" lvl="0">
              <a:lnSpc>
                <a:spcPct val="115000"/>
              </a:lnSpc>
              <a:spcBef>
                <a:spcPts val="1265"/>
              </a:spcBef>
              <a:spcAft>
                <a:spcPts val="0"/>
              </a:spcAft>
              <a:buClr>
                <a:srgbClr val="262626"/>
              </a:buClr>
              <a:buSzPts val="1350"/>
            </a:pPr>
            <a:r>
              <a:rPr lang="en-US" b="1" spc="-5" dirty="0" smtClean="0">
                <a:solidFill>
                  <a:srgbClr val="262626"/>
                </a:solidFill>
                <a:latin typeface="Roboto"/>
                <a:ea typeface="Roboto"/>
                <a:cs typeface="Roboto"/>
              </a:rPr>
              <a:t>3)   </a:t>
            </a:r>
            <a:r>
              <a:rPr lang="en-US" spc="-5" dirty="0" smtClean="0">
                <a:solidFill>
                  <a:srgbClr val="262626"/>
                </a:solidFill>
                <a:latin typeface="Roboto"/>
                <a:ea typeface="Roboto"/>
                <a:cs typeface="Roboto"/>
              </a:rPr>
              <a:t>Comparative </a:t>
            </a:r>
            <a:r>
              <a:rPr lang="en-US" spc="-5" dirty="0">
                <a:solidFill>
                  <a:srgbClr val="262626"/>
                </a:solidFill>
                <a:latin typeface="Roboto"/>
                <a:ea typeface="Roboto"/>
                <a:cs typeface="Roboto"/>
              </a:rPr>
              <a:t>Study on Heat Transfer Improvement of </a:t>
            </a:r>
            <a:r>
              <a:rPr lang="en-US" spc="-5" dirty="0" err="1">
                <a:solidFill>
                  <a:srgbClr val="262626"/>
                </a:solidFill>
                <a:latin typeface="Roboto"/>
                <a:ea typeface="Roboto"/>
                <a:cs typeface="Roboto"/>
              </a:rPr>
              <a:t>Nanofluids</a:t>
            </a:r>
            <a:r>
              <a:rPr lang="en-US" spc="-5" dirty="0">
                <a:solidFill>
                  <a:srgbClr val="262626"/>
                </a:solidFill>
                <a:latin typeface="Roboto"/>
                <a:ea typeface="Roboto"/>
                <a:cs typeface="Roboto"/>
              </a:rPr>
              <a:t> Flow in Forward-Facing Reducing Channel with and without Novel Hybrid Ribs </a:t>
            </a:r>
            <a:r>
              <a:rPr lang="en-US" b="1" spc="-5" dirty="0" smtClean="0">
                <a:solidFill>
                  <a:srgbClr val="C45911"/>
                </a:solidFill>
                <a:latin typeface="Roboto"/>
                <a:ea typeface="Roboto"/>
                <a:cs typeface="Roboto"/>
              </a:rPr>
              <a:t>[Article - Under </a:t>
            </a:r>
            <a:r>
              <a:rPr lang="en-US" b="1" spc="-5" dirty="0">
                <a:solidFill>
                  <a:srgbClr val="C45911"/>
                </a:solidFill>
                <a:latin typeface="Roboto"/>
                <a:ea typeface="Roboto"/>
                <a:cs typeface="Roboto"/>
              </a:rPr>
              <a:t>Review]</a:t>
            </a:r>
            <a:endParaRPr lang="en-US" sz="1400" spc="-5" dirty="0">
              <a:latin typeface="Calibri" panose="020F0502020204030204" pitchFamily="34" charset="0"/>
              <a:ea typeface="Roboto"/>
              <a:cs typeface="Roboto"/>
            </a:endParaRPr>
          </a:p>
          <a:p>
            <a:pPr marL="90170" marR="1354455">
              <a:lnSpc>
                <a:spcPct val="107000"/>
              </a:lnSpc>
              <a:spcBef>
                <a:spcPts val="260"/>
              </a:spcBef>
              <a:spcAft>
                <a:spcPts val="0"/>
              </a:spcAft>
            </a:pPr>
            <a:r>
              <a:rPr lang="en-US" sz="1400" b="1" dirty="0">
                <a:solidFill>
                  <a:srgbClr val="7030A0"/>
                </a:solidFill>
                <a:latin typeface="RobotoRegular"/>
                <a:ea typeface="Roboto"/>
                <a:cs typeface="Roboto"/>
              </a:rPr>
              <a:t>Submitted on March 2023</a:t>
            </a:r>
            <a:endParaRPr lang="en-US" sz="1400" b="1"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R="287655" lvl="0">
              <a:lnSpc>
                <a:spcPct val="115000"/>
              </a:lnSpc>
              <a:spcBef>
                <a:spcPts val="1265"/>
              </a:spcBef>
              <a:spcAft>
                <a:spcPts val="0"/>
              </a:spcAft>
              <a:buClr>
                <a:srgbClr val="262626"/>
              </a:buClr>
              <a:buSzPts val="1350"/>
            </a:pPr>
            <a:r>
              <a:rPr lang="en-US" b="1" spc="-5" dirty="0" smtClean="0">
                <a:latin typeface="Roboto"/>
                <a:ea typeface="Roboto"/>
                <a:cs typeface="Roboto"/>
              </a:rPr>
              <a:t>4)   </a:t>
            </a:r>
            <a:r>
              <a:rPr lang="en-US" spc="-5" dirty="0" smtClean="0">
                <a:latin typeface="Roboto"/>
                <a:ea typeface="Roboto"/>
                <a:cs typeface="Roboto"/>
              </a:rPr>
              <a:t>Machine </a:t>
            </a:r>
            <a:r>
              <a:rPr lang="en-US" spc="-5" dirty="0">
                <a:latin typeface="Roboto"/>
                <a:ea typeface="Roboto"/>
                <a:cs typeface="Roboto"/>
              </a:rPr>
              <a:t>Learning Assisted Simulation and Optimization of TEG Regeneration in Natural Gas Dehydration Process </a:t>
            </a:r>
            <a:r>
              <a:rPr lang="en-US" b="1" spc="-5" dirty="0" smtClean="0">
                <a:solidFill>
                  <a:srgbClr val="C45911"/>
                </a:solidFill>
                <a:latin typeface="Roboto"/>
                <a:ea typeface="Roboto"/>
                <a:cs typeface="Roboto"/>
              </a:rPr>
              <a:t>[Article - Under </a:t>
            </a:r>
            <a:r>
              <a:rPr lang="en-US" b="1" spc="-5" dirty="0">
                <a:solidFill>
                  <a:srgbClr val="C45911"/>
                </a:solidFill>
                <a:latin typeface="Roboto"/>
                <a:ea typeface="Roboto"/>
                <a:cs typeface="Roboto"/>
              </a:rPr>
              <a:t>Review]</a:t>
            </a:r>
            <a:endParaRPr lang="en-US" sz="1400" spc="-5" dirty="0">
              <a:latin typeface="Calibri" panose="020F0502020204030204" pitchFamily="34" charset="0"/>
              <a:ea typeface="Roboto"/>
              <a:cs typeface="Roboto"/>
            </a:endParaRPr>
          </a:p>
          <a:p>
            <a:pPr marL="90170" marR="1354455">
              <a:lnSpc>
                <a:spcPct val="107000"/>
              </a:lnSpc>
              <a:spcBef>
                <a:spcPts val="260"/>
              </a:spcBef>
              <a:spcAft>
                <a:spcPts val="0"/>
              </a:spcAft>
            </a:pPr>
            <a:r>
              <a:rPr lang="en-US" sz="1400" b="1" dirty="0">
                <a:solidFill>
                  <a:srgbClr val="7030A0"/>
                </a:solidFill>
                <a:latin typeface="RobotoRegular"/>
                <a:ea typeface="Roboto"/>
                <a:cs typeface="Roboto"/>
              </a:rPr>
              <a:t>Submitted on February 2023</a:t>
            </a:r>
            <a:endParaRPr lang="en-US" sz="1400"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49304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fade">
                                      <p:cBhvr>
                                        <p:cTn id="10" dur="500"/>
                                        <p:tgtEl>
                                          <p:spTgt spid="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fade">
                                      <p:cBhvr>
                                        <p:cTn id="15" dur="500"/>
                                        <p:tgtEl>
                                          <p:spTgt spid="8">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8">
                                            <p:txEl>
                                              <p:pRg st="3" end="3"/>
                                            </p:txEl>
                                          </p:spTgt>
                                        </p:tgtEl>
                                        <p:attrNameLst>
                                          <p:attrName>style.visibility</p:attrName>
                                        </p:attrNameLst>
                                      </p:cBhvr>
                                      <p:to>
                                        <p:strVal val="visible"/>
                                      </p:to>
                                    </p:set>
                                    <p:animEffect transition="in" filter="fade">
                                      <p:cBhvr>
                                        <p:cTn id="18" dur="500"/>
                                        <p:tgtEl>
                                          <p:spTgt spid="8">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animEffect transition="in" filter="fade">
                                      <p:cBhvr>
                                        <p:cTn id="23" dur="500"/>
                                        <p:tgtEl>
                                          <p:spTgt spid="8">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8">
                                            <p:txEl>
                                              <p:pRg st="5" end="5"/>
                                            </p:txEl>
                                          </p:spTgt>
                                        </p:tgtEl>
                                        <p:attrNameLst>
                                          <p:attrName>style.visibility</p:attrName>
                                        </p:attrNameLst>
                                      </p:cBhvr>
                                      <p:to>
                                        <p:strVal val="visible"/>
                                      </p:to>
                                    </p:set>
                                    <p:animEffect transition="in" filter="fade">
                                      <p:cBhvr>
                                        <p:cTn id="26" dur="500"/>
                                        <p:tgtEl>
                                          <p:spTgt spid="8">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animEffect transition="in" filter="fade">
                                      <p:cBhvr>
                                        <p:cTn id="31" dur="500"/>
                                        <p:tgtEl>
                                          <p:spTgt spid="8">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8">
                                            <p:txEl>
                                              <p:pRg st="7" end="7"/>
                                            </p:txEl>
                                          </p:spTgt>
                                        </p:tgtEl>
                                        <p:attrNameLst>
                                          <p:attrName>style.visibility</p:attrName>
                                        </p:attrNameLst>
                                      </p:cBhvr>
                                      <p:to>
                                        <p:strVal val="visible"/>
                                      </p:to>
                                    </p:set>
                                    <p:animEffect transition="in" filter="fade">
                                      <p:cBhvr>
                                        <p:cTn id="34"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16</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b) Research in Minor Area</a:t>
            </a:r>
            <a:endParaRPr lang="en-US" dirty="0">
              <a:solidFill>
                <a:srgbClr val="00B050"/>
              </a:solidFill>
              <a:latin typeface="+mj-lt"/>
            </a:endParaRPr>
          </a:p>
        </p:txBody>
      </p:sp>
      <p:sp>
        <p:nvSpPr>
          <p:cNvPr id="8" name="Rectangle 7"/>
          <p:cNvSpPr/>
          <p:nvPr/>
        </p:nvSpPr>
        <p:spPr>
          <a:xfrm>
            <a:off x="58337" y="1402731"/>
            <a:ext cx="8857063" cy="1477328"/>
          </a:xfrm>
          <a:prstGeom prst="rect">
            <a:avLst/>
          </a:prstGeom>
        </p:spPr>
        <p:txBody>
          <a:bodyPr wrap="square">
            <a:spAutoFit/>
          </a:bodyPr>
          <a:lstStyle/>
          <a:p>
            <a:pPr lvl="0"/>
            <a:r>
              <a:rPr lang="en-US" b="1" spc="-5" dirty="0" smtClean="0">
                <a:solidFill>
                  <a:srgbClr val="262626"/>
                </a:solidFill>
                <a:latin typeface="Roboto"/>
                <a:ea typeface="Roboto"/>
                <a:cs typeface="Roboto"/>
              </a:rPr>
              <a:t>5)   </a:t>
            </a:r>
            <a:r>
              <a:rPr lang="en-US" spc="-5" dirty="0" smtClean="0">
                <a:solidFill>
                  <a:srgbClr val="262626"/>
                </a:solidFill>
                <a:latin typeface="Roboto"/>
                <a:ea typeface="Roboto"/>
                <a:cs typeface="Roboto"/>
              </a:rPr>
              <a:t>Thermo-Mechanical </a:t>
            </a:r>
            <a:r>
              <a:rPr lang="en-US" spc="-5" dirty="0">
                <a:solidFill>
                  <a:srgbClr val="262626"/>
                </a:solidFill>
                <a:latin typeface="Roboto"/>
                <a:ea typeface="Roboto"/>
                <a:cs typeface="Roboto"/>
              </a:rPr>
              <a:t>Refrigeration System </a:t>
            </a:r>
            <a:r>
              <a:rPr lang="en-US" b="1" spc="-5" dirty="0" smtClean="0">
                <a:solidFill>
                  <a:srgbClr val="C45911"/>
                </a:solidFill>
                <a:latin typeface="Roboto"/>
                <a:ea typeface="Roboto"/>
                <a:cs typeface="Roboto"/>
              </a:rPr>
              <a:t>[Conference Paper] </a:t>
            </a:r>
          </a:p>
          <a:p>
            <a:pPr marL="342900" lvl="0" indent="-342900">
              <a:buAutoNum type="arabicParenR" startAt="5"/>
            </a:pPr>
            <a:endParaRPr lang="en-US" spc="-5" dirty="0">
              <a:solidFill>
                <a:srgbClr val="262626"/>
              </a:solidFill>
              <a:latin typeface="Roboto"/>
              <a:ea typeface="Roboto"/>
              <a:cs typeface="Roboto"/>
            </a:endParaRPr>
          </a:p>
          <a:p>
            <a:r>
              <a:rPr lang="en-US" b="1" spc="-5" dirty="0" smtClean="0">
                <a:solidFill>
                  <a:srgbClr val="262626"/>
                </a:solidFill>
                <a:latin typeface="Roboto"/>
                <a:ea typeface="Roboto"/>
                <a:cs typeface="Roboto"/>
              </a:rPr>
              <a:t>6)   </a:t>
            </a:r>
            <a:r>
              <a:rPr lang="en-US" spc="-5" dirty="0" smtClean="0">
                <a:solidFill>
                  <a:srgbClr val="262626"/>
                </a:solidFill>
                <a:latin typeface="Roboto"/>
                <a:ea typeface="Roboto"/>
                <a:cs typeface="Roboto"/>
              </a:rPr>
              <a:t>Toward </a:t>
            </a:r>
            <a:r>
              <a:rPr lang="en-US" spc="-5" dirty="0">
                <a:solidFill>
                  <a:srgbClr val="262626"/>
                </a:solidFill>
                <a:latin typeface="Roboto"/>
                <a:ea typeface="Roboto"/>
                <a:cs typeface="Roboto"/>
              </a:rPr>
              <a:t>3D Printed Prosthetic Hands that Can Satisfy Psychosocial Needs: Grasping Force Comparisons between a Prosthetic Hand and Human Hands </a:t>
            </a:r>
            <a:r>
              <a:rPr lang="en-US" b="1" spc="-5" dirty="0">
                <a:solidFill>
                  <a:srgbClr val="C45911"/>
                </a:solidFill>
                <a:latin typeface="Roboto"/>
                <a:ea typeface="Roboto"/>
                <a:cs typeface="Roboto"/>
              </a:rPr>
              <a:t>[Conference Paper] </a:t>
            </a:r>
          </a:p>
        </p:txBody>
      </p:sp>
      <p:sp>
        <p:nvSpPr>
          <p:cNvPr id="2" name="Rectangle 1"/>
          <p:cNvSpPr/>
          <p:nvPr/>
        </p:nvSpPr>
        <p:spPr>
          <a:xfrm>
            <a:off x="34636" y="3048000"/>
            <a:ext cx="8839200" cy="1023485"/>
          </a:xfrm>
          <a:prstGeom prst="rect">
            <a:avLst/>
          </a:prstGeom>
        </p:spPr>
        <p:txBody>
          <a:bodyPr wrap="square">
            <a:spAutoFit/>
          </a:bodyPr>
          <a:lstStyle/>
          <a:p>
            <a:pPr marR="755650">
              <a:lnSpc>
                <a:spcPct val="92000"/>
              </a:lnSpc>
              <a:spcBef>
                <a:spcPts val="1265"/>
              </a:spcBef>
            </a:pPr>
            <a:r>
              <a:rPr lang="en-US" b="1" dirty="0" smtClean="0">
                <a:solidFill>
                  <a:srgbClr val="262626"/>
                </a:solidFill>
                <a:latin typeface="Roboto"/>
                <a:ea typeface="Roboto"/>
                <a:cs typeface="Roboto"/>
              </a:rPr>
              <a:t>7)   </a:t>
            </a:r>
            <a:r>
              <a:rPr lang="en-US" spc="-5" dirty="0">
                <a:solidFill>
                  <a:srgbClr val="262626"/>
                </a:solidFill>
                <a:latin typeface="Roboto"/>
                <a:ea typeface="Roboto"/>
                <a:cs typeface="Roboto"/>
              </a:rPr>
              <a:t>Development of a Double-Acting Actuator Model Using </a:t>
            </a:r>
            <a:r>
              <a:rPr lang="en-US" spc="-5" dirty="0" err="1">
                <a:solidFill>
                  <a:srgbClr val="262626"/>
                </a:solidFill>
                <a:latin typeface="Roboto"/>
                <a:ea typeface="Roboto"/>
                <a:cs typeface="Roboto"/>
              </a:rPr>
              <a:t>Simscape</a:t>
            </a:r>
            <a:r>
              <a:rPr lang="en-US" spc="-5" dirty="0">
                <a:solidFill>
                  <a:srgbClr val="262626"/>
                </a:solidFill>
                <a:latin typeface="Roboto"/>
                <a:ea typeface="Roboto"/>
                <a:cs typeface="Roboto"/>
              </a:rPr>
              <a:t> </a:t>
            </a:r>
            <a:r>
              <a:rPr lang="en-US" spc="-5" dirty="0" err="1">
                <a:solidFill>
                  <a:srgbClr val="262626"/>
                </a:solidFill>
                <a:latin typeface="Roboto"/>
                <a:ea typeface="Roboto"/>
                <a:cs typeface="Roboto"/>
              </a:rPr>
              <a:t>Multibody</a:t>
            </a:r>
            <a:r>
              <a:rPr lang="en-US" spc="-5" dirty="0">
                <a:solidFill>
                  <a:srgbClr val="262626"/>
                </a:solidFill>
                <a:latin typeface="Roboto"/>
                <a:ea typeface="Roboto"/>
                <a:cs typeface="Roboto"/>
              </a:rPr>
              <a:t> and </a:t>
            </a:r>
            <a:r>
              <a:rPr lang="en-US" spc="-5" dirty="0" err="1">
                <a:solidFill>
                  <a:srgbClr val="262626"/>
                </a:solidFill>
                <a:latin typeface="Roboto"/>
                <a:ea typeface="Roboto"/>
                <a:cs typeface="Roboto"/>
              </a:rPr>
              <a:t>Simscape</a:t>
            </a:r>
            <a:r>
              <a:rPr lang="en-US" spc="-5" dirty="0">
                <a:solidFill>
                  <a:srgbClr val="262626"/>
                </a:solidFill>
                <a:latin typeface="Roboto"/>
                <a:ea typeface="Roboto"/>
                <a:cs typeface="Roboto"/>
              </a:rPr>
              <a:t> </a:t>
            </a:r>
            <a:r>
              <a:rPr lang="en-US" spc="-5" dirty="0" smtClean="0">
                <a:solidFill>
                  <a:srgbClr val="262626"/>
                </a:solidFill>
                <a:latin typeface="Roboto"/>
                <a:ea typeface="Roboto"/>
                <a:cs typeface="Roboto"/>
              </a:rPr>
              <a:t>Components   </a:t>
            </a:r>
            <a:r>
              <a:rPr lang="en-US" b="1" spc="-5" dirty="0" smtClean="0">
                <a:solidFill>
                  <a:srgbClr val="C45911"/>
                </a:solidFill>
                <a:latin typeface="Roboto"/>
                <a:ea typeface="Roboto"/>
                <a:cs typeface="Roboto"/>
              </a:rPr>
              <a:t>[Project] </a:t>
            </a:r>
            <a:endParaRPr lang="en-US" b="1" spc="-5" dirty="0">
              <a:solidFill>
                <a:srgbClr val="C45911"/>
              </a:solidFill>
              <a:latin typeface="Roboto"/>
              <a:ea typeface="Roboto"/>
              <a:cs typeface="Roboto"/>
            </a:endParaRPr>
          </a:p>
          <a:p>
            <a:pPr marR="755650">
              <a:lnSpc>
                <a:spcPct val="92000"/>
              </a:lnSpc>
              <a:spcBef>
                <a:spcPts val="1265"/>
              </a:spcBef>
            </a:pPr>
            <a:endParaRPr lang="en-US" spc="-5" dirty="0">
              <a:solidFill>
                <a:srgbClr val="262626"/>
              </a:solidFill>
              <a:latin typeface="Roboto"/>
              <a:ea typeface="Roboto"/>
              <a:cs typeface="Roboto"/>
            </a:endParaRPr>
          </a:p>
        </p:txBody>
      </p:sp>
      <p:sp>
        <p:nvSpPr>
          <p:cNvPr id="3" name="Rectangle 2"/>
          <p:cNvSpPr/>
          <p:nvPr/>
        </p:nvSpPr>
        <p:spPr>
          <a:xfrm>
            <a:off x="58337" y="3851505"/>
            <a:ext cx="8839200" cy="768672"/>
          </a:xfrm>
          <a:prstGeom prst="rect">
            <a:avLst/>
          </a:prstGeom>
        </p:spPr>
        <p:txBody>
          <a:bodyPr wrap="square">
            <a:spAutoFit/>
          </a:bodyPr>
          <a:lstStyle/>
          <a:p>
            <a:pPr marR="755650">
              <a:lnSpc>
                <a:spcPct val="92000"/>
              </a:lnSpc>
              <a:spcBef>
                <a:spcPts val="1265"/>
              </a:spcBef>
            </a:pPr>
            <a:r>
              <a:rPr lang="en-US" b="1" dirty="0" smtClean="0">
                <a:solidFill>
                  <a:srgbClr val="262626"/>
                </a:solidFill>
                <a:latin typeface="Roboto"/>
                <a:ea typeface="Roboto"/>
                <a:cs typeface="Roboto"/>
              </a:rPr>
              <a:t>8)   </a:t>
            </a:r>
            <a:r>
              <a:rPr lang="en-US" dirty="0" smtClean="0">
                <a:solidFill>
                  <a:srgbClr val="262626"/>
                </a:solidFill>
                <a:latin typeface="Roboto"/>
                <a:ea typeface="Roboto"/>
                <a:cs typeface="Roboto"/>
              </a:rPr>
              <a:t>Position </a:t>
            </a:r>
            <a:r>
              <a:rPr lang="en-US" dirty="0">
                <a:solidFill>
                  <a:srgbClr val="262626"/>
                </a:solidFill>
                <a:latin typeface="Roboto"/>
                <a:ea typeface="Roboto"/>
                <a:cs typeface="Roboto"/>
              </a:rPr>
              <a:t>Control of a Mass Spring Damper </a:t>
            </a:r>
            <a:r>
              <a:rPr lang="en-US" dirty="0" smtClean="0">
                <a:solidFill>
                  <a:srgbClr val="262626"/>
                </a:solidFill>
                <a:latin typeface="Roboto"/>
                <a:ea typeface="Roboto"/>
                <a:cs typeface="Roboto"/>
              </a:rPr>
              <a:t>System   </a:t>
            </a:r>
            <a:r>
              <a:rPr lang="en-US" b="1" spc="-5" dirty="0">
                <a:solidFill>
                  <a:srgbClr val="C45911"/>
                </a:solidFill>
                <a:latin typeface="Roboto"/>
                <a:ea typeface="Roboto"/>
                <a:cs typeface="Roboto"/>
              </a:rPr>
              <a:t>[Project] </a:t>
            </a:r>
          </a:p>
          <a:p>
            <a:pPr marR="755650">
              <a:lnSpc>
                <a:spcPct val="92000"/>
              </a:lnSpc>
              <a:spcBef>
                <a:spcPts val="1265"/>
              </a:spcBef>
            </a:pPr>
            <a:endParaRPr lang="en-US" b="1" spc="-5" dirty="0">
              <a:solidFill>
                <a:srgbClr val="C45911"/>
              </a:solidFill>
              <a:latin typeface="Roboto"/>
              <a:ea typeface="Roboto"/>
              <a:cs typeface="Roboto"/>
            </a:endParaRPr>
          </a:p>
        </p:txBody>
      </p:sp>
      <p:sp>
        <p:nvSpPr>
          <p:cNvPr id="9" name="Rectangle 8"/>
          <p:cNvSpPr/>
          <p:nvPr/>
        </p:nvSpPr>
        <p:spPr>
          <a:xfrm>
            <a:off x="76200" y="4417210"/>
            <a:ext cx="11506200" cy="768672"/>
          </a:xfrm>
          <a:prstGeom prst="rect">
            <a:avLst/>
          </a:prstGeom>
        </p:spPr>
        <p:txBody>
          <a:bodyPr wrap="square">
            <a:spAutoFit/>
          </a:bodyPr>
          <a:lstStyle/>
          <a:p>
            <a:pPr marR="755650">
              <a:lnSpc>
                <a:spcPct val="92000"/>
              </a:lnSpc>
              <a:spcBef>
                <a:spcPts val="1265"/>
              </a:spcBef>
            </a:pPr>
            <a:r>
              <a:rPr lang="en-US" b="1" dirty="0">
                <a:solidFill>
                  <a:srgbClr val="262626"/>
                </a:solidFill>
                <a:latin typeface="Roboto"/>
                <a:ea typeface="Roboto"/>
                <a:cs typeface="Roboto"/>
              </a:rPr>
              <a:t>9</a:t>
            </a:r>
            <a:r>
              <a:rPr lang="en-US" b="1" dirty="0" smtClean="0">
                <a:solidFill>
                  <a:srgbClr val="262626"/>
                </a:solidFill>
                <a:latin typeface="Roboto"/>
                <a:ea typeface="Roboto"/>
                <a:cs typeface="Roboto"/>
              </a:rPr>
              <a:t>)   </a:t>
            </a:r>
            <a:r>
              <a:rPr lang="en-US" dirty="0" smtClean="0">
                <a:solidFill>
                  <a:srgbClr val="262626"/>
                </a:solidFill>
                <a:latin typeface="Roboto"/>
                <a:ea typeface="Roboto"/>
                <a:cs typeface="Roboto"/>
              </a:rPr>
              <a:t>Scope-based </a:t>
            </a:r>
            <a:r>
              <a:rPr lang="en-US" dirty="0">
                <a:solidFill>
                  <a:srgbClr val="262626"/>
                </a:solidFill>
                <a:latin typeface="Roboto"/>
                <a:ea typeface="Roboto"/>
                <a:cs typeface="Roboto"/>
              </a:rPr>
              <a:t>Carbon Footprint Analysis of RAA Stadium-Case </a:t>
            </a:r>
            <a:r>
              <a:rPr lang="en-US" dirty="0" smtClean="0">
                <a:solidFill>
                  <a:srgbClr val="262626"/>
                </a:solidFill>
                <a:latin typeface="Roboto"/>
                <a:ea typeface="Roboto"/>
                <a:cs typeface="Roboto"/>
              </a:rPr>
              <a:t>Study   </a:t>
            </a:r>
            <a:r>
              <a:rPr lang="en-US" b="1" spc="-5" dirty="0" smtClean="0">
                <a:solidFill>
                  <a:srgbClr val="C45911"/>
                </a:solidFill>
                <a:latin typeface="Roboto"/>
                <a:ea typeface="Roboto"/>
                <a:cs typeface="Roboto"/>
              </a:rPr>
              <a:t>[Project</a:t>
            </a:r>
            <a:r>
              <a:rPr lang="en-US" b="1" spc="-5" dirty="0">
                <a:solidFill>
                  <a:srgbClr val="C45911"/>
                </a:solidFill>
                <a:latin typeface="Roboto"/>
                <a:ea typeface="Roboto"/>
                <a:cs typeface="Roboto"/>
              </a:rPr>
              <a:t>] </a:t>
            </a:r>
          </a:p>
          <a:p>
            <a:pPr marR="755650">
              <a:lnSpc>
                <a:spcPct val="92000"/>
              </a:lnSpc>
              <a:spcBef>
                <a:spcPts val="1265"/>
              </a:spcBef>
            </a:pPr>
            <a:endParaRPr lang="en-US" b="1" spc="-5" dirty="0">
              <a:solidFill>
                <a:srgbClr val="C45911"/>
              </a:solidFill>
              <a:latin typeface="Roboto"/>
              <a:ea typeface="Roboto"/>
              <a:cs typeface="Roboto"/>
            </a:endParaRPr>
          </a:p>
        </p:txBody>
      </p:sp>
      <p:sp>
        <p:nvSpPr>
          <p:cNvPr id="5" name="Rectangle 4"/>
          <p:cNvSpPr/>
          <p:nvPr/>
        </p:nvSpPr>
        <p:spPr>
          <a:xfrm>
            <a:off x="-101256" y="4874990"/>
            <a:ext cx="9947564" cy="646331"/>
          </a:xfrm>
          <a:prstGeom prst="rect">
            <a:avLst/>
          </a:prstGeom>
        </p:spPr>
        <p:txBody>
          <a:bodyPr wrap="square">
            <a:spAutoFit/>
          </a:bodyPr>
          <a:lstStyle/>
          <a:p>
            <a:r>
              <a:rPr lang="en-US" b="1" dirty="0">
                <a:solidFill>
                  <a:srgbClr val="262626"/>
                </a:solidFill>
                <a:latin typeface="Roboto"/>
                <a:ea typeface="Roboto"/>
                <a:cs typeface="Roboto"/>
              </a:rPr>
              <a:t> </a:t>
            </a:r>
            <a:r>
              <a:rPr lang="en-US" b="1" dirty="0" smtClean="0">
                <a:solidFill>
                  <a:srgbClr val="262626"/>
                </a:solidFill>
                <a:latin typeface="Roboto"/>
                <a:ea typeface="Roboto"/>
                <a:cs typeface="Roboto"/>
              </a:rPr>
              <a:t>10)   </a:t>
            </a:r>
            <a:r>
              <a:rPr lang="en-US" dirty="0" smtClean="0">
                <a:solidFill>
                  <a:srgbClr val="262626"/>
                </a:solidFill>
                <a:latin typeface="Roboto"/>
                <a:ea typeface="Roboto"/>
                <a:cs typeface="Roboto"/>
              </a:rPr>
              <a:t>Stress </a:t>
            </a:r>
            <a:r>
              <a:rPr lang="en-US" dirty="0">
                <a:solidFill>
                  <a:srgbClr val="262626"/>
                </a:solidFill>
                <a:latin typeface="Roboto"/>
                <a:ea typeface="Roboto"/>
                <a:cs typeface="Roboto"/>
              </a:rPr>
              <a:t>Analysis in Truss Members Using </a:t>
            </a:r>
            <a:r>
              <a:rPr lang="en-US" dirty="0" smtClean="0">
                <a:solidFill>
                  <a:srgbClr val="262626"/>
                </a:solidFill>
                <a:latin typeface="Roboto"/>
                <a:ea typeface="Roboto"/>
                <a:cs typeface="Roboto"/>
              </a:rPr>
              <a:t>FEM   </a:t>
            </a:r>
            <a:r>
              <a:rPr lang="en-US" b="1" spc="-5" dirty="0">
                <a:solidFill>
                  <a:srgbClr val="C45911"/>
                </a:solidFill>
                <a:latin typeface="Roboto"/>
                <a:ea typeface="Roboto"/>
                <a:cs typeface="Roboto"/>
              </a:rPr>
              <a:t>[Project] </a:t>
            </a:r>
          </a:p>
          <a:p>
            <a:endParaRPr lang="en-US" dirty="0">
              <a:solidFill>
                <a:schemeClr val="accent6">
                  <a:lumMod val="50000"/>
                </a:schemeClr>
              </a:solidFill>
            </a:endParaRPr>
          </a:p>
        </p:txBody>
      </p:sp>
      <p:sp>
        <p:nvSpPr>
          <p:cNvPr id="7" name="Rectangle 6"/>
          <p:cNvSpPr/>
          <p:nvPr/>
        </p:nvSpPr>
        <p:spPr>
          <a:xfrm>
            <a:off x="-14536" y="5435063"/>
            <a:ext cx="9545782" cy="660758"/>
          </a:xfrm>
          <a:prstGeom prst="rect">
            <a:avLst/>
          </a:prstGeom>
        </p:spPr>
        <p:txBody>
          <a:bodyPr wrap="square">
            <a:spAutoFit/>
          </a:bodyPr>
          <a:lstStyle/>
          <a:p>
            <a:pPr marR="208915">
              <a:lnSpc>
                <a:spcPct val="92000"/>
              </a:lnSpc>
              <a:spcBef>
                <a:spcPts val="855"/>
              </a:spcBef>
            </a:pPr>
            <a:r>
              <a:rPr lang="en-US" b="1" dirty="0" smtClean="0">
                <a:solidFill>
                  <a:srgbClr val="262626"/>
                </a:solidFill>
                <a:latin typeface="Roboto"/>
                <a:ea typeface="Roboto"/>
                <a:cs typeface="Roboto"/>
              </a:rPr>
              <a:t>11)   </a:t>
            </a:r>
            <a:r>
              <a:rPr lang="en-US" dirty="0" smtClean="0">
                <a:solidFill>
                  <a:srgbClr val="262626"/>
                </a:solidFill>
                <a:latin typeface="Roboto"/>
                <a:ea typeface="Roboto"/>
                <a:cs typeface="Roboto"/>
              </a:rPr>
              <a:t>Ventilation </a:t>
            </a:r>
            <a:r>
              <a:rPr lang="en-US" dirty="0">
                <a:solidFill>
                  <a:srgbClr val="262626"/>
                </a:solidFill>
                <a:latin typeface="Roboto"/>
                <a:ea typeface="Roboto"/>
                <a:cs typeface="Roboto"/>
              </a:rPr>
              <a:t>Chimney for Tall Building Using Solar Updraft Tower (SUT</a:t>
            </a:r>
            <a:r>
              <a:rPr lang="en-US" dirty="0" smtClean="0">
                <a:solidFill>
                  <a:srgbClr val="262626"/>
                </a:solidFill>
                <a:latin typeface="Roboto"/>
                <a:ea typeface="Roboto"/>
                <a:cs typeface="Roboto"/>
              </a:rPr>
              <a:t>) </a:t>
            </a:r>
            <a:r>
              <a:rPr lang="en-US" b="1" spc="-5" dirty="0">
                <a:solidFill>
                  <a:srgbClr val="C45911"/>
                </a:solidFill>
                <a:latin typeface="Roboto"/>
                <a:ea typeface="Roboto"/>
                <a:cs typeface="Roboto"/>
              </a:rPr>
              <a:t>[Project] </a:t>
            </a:r>
          </a:p>
          <a:p>
            <a:pPr marR="208915">
              <a:lnSpc>
                <a:spcPct val="92000"/>
              </a:lnSpc>
              <a:spcBef>
                <a:spcPts val="855"/>
              </a:spcBef>
            </a:pP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Rectangle 9"/>
          <p:cNvSpPr/>
          <p:nvPr/>
        </p:nvSpPr>
        <p:spPr>
          <a:xfrm>
            <a:off x="-14536" y="5901473"/>
            <a:ext cx="8790709" cy="367216"/>
          </a:xfrm>
          <a:prstGeom prst="rect">
            <a:avLst/>
          </a:prstGeom>
        </p:spPr>
        <p:txBody>
          <a:bodyPr wrap="square">
            <a:spAutoFit/>
          </a:bodyPr>
          <a:lstStyle/>
          <a:p>
            <a:pPr>
              <a:lnSpc>
                <a:spcPct val="107000"/>
              </a:lnSpc>
              <a:spcBef>
                <a:spcPts val="5"/>
              </a:spcBef>
            </a:pPr>
            <a:r>
              <a:rPr lang="en-US" b="1" dirty="0" smtClean="0">
                <a:solidFill>
                  <a:srgbClr val="262626"/>
                </a:solidFill>
                <a:latin typeface="Roboto"/>
                <a:ea typeface="Roboto"/>
                <a:cs typeface="Roboto"/>
              </a:rPr>
              <a:t>12)   </a:t>
            </a:r>
            <a:r>
              <a:rPr lang="en-US" dirty="0">
                <a:solidFill>
                  <a:srgbClr val="262626"/>
                </a:solidFill>
                <a:latin typeface="Roboto"/>
                <a:ea typeface="Roboto"/>
                <a:cs typeface="Roboto"/>
              </a:rPr>
              <a:t>Design of Remotely Operated Submarine Vehicles   </a:t>
            </a:r>
            <a:r>
              <a:rPr lang="en-US" b="1" spc="-5" dirty="0">
                <a:solidFill>
                  <a:srgbClr val="C45911"/>
                </a:solidFill>
                <a:latin typeface="Roboto"/>
                <a:ea typeface="Roboto"/>
                <a:cs typeface="Roboto"/>
              </a:rPr>
              <a:t>[Project]</a:t>
            </a:r>
          </a:p>
        </p:txBody>
      </p:sp>
      <p:sp>
        <p:nvSpPr>
          <p:cNvPr id="11" name="Rectangle 10"/>
          <p:cNvSpPr/>
          <p:nvPr/>
        </p:nvSpPr>
        <p:spPr>
          <a:xfrm>
            <a:off x="-34636" y="6365767"/>
            <a:ext cx="9753600" cy="369332"/>
          </a:xfrm>
          <a:prstGeom prst="rect">
            <a:avLst/>
          </a:prstGeom>
        </p:spPr>
        <p:txBody>
          <a:bodyPr wrap="square">
            <a:spAutoFit/>
          </a:bodyPr>
          <a:lstStyle/>
          <a:p>
            <a:r>
              <a:rPr lang="en-US" b="1" dirty="0" smtClean="0">
                <a:solidFill>
                  <a:srgbClr val="262626"/>
                </a:solidFill>
                <a:latin typeface="Roboto"/>
                <a:ea typeface="Roboto"/>
                <a:cs typeface="Roboto"/>
              </a:rPr>
              <a:t>13</a:t>
            </a:r>
            <a:r>
              <a:rPr lang="en-US" dirty="0" smtClean="0">
                <a:solidFill>
                  <a:srgbClr val="262626"/>
                </a:solidFill>
                <a:latin typeface="Roboto"/>
                <a:ea typeface="Roboto"/>
                <a:cs typeface="Roboto"/>
              </a:rPr>
              <a:t>)   </a:t>
            </a:r>
            <a:r>
              <a:rPr lang="en-US" dirty="0">
                <a:solidFill>
                  <a:srgbClr val="262626"/>
                </a:solidFill>
                <a:latin typeface="Roboto"/>
                <a:ea typeface="Roboto"/>
                <a:cs typeface="Roboto"/>
              </a:rPr>
              <a:t>Introduction to MATLAB for Engineering Students-Level I &amp; </a:t>
            </a:r>
            <a:r>
              <a:rPr lang="en-US" dirty="0" smtClean="0">
                <a:solidFill>
                  <a:srgbClr val="262626"/>
                </a:solidFill>
                <a:latin typeface="Roboto"/>
                <a:ea typeface="Roboto"/>
                <a:cs typeface="Roboto"/>
              </a:rPr>
              <a:t>II   </a:t>
            </a:r>
            <a:r>
              <a:rPr lang="en-US" b="1" spc="-5" dirty="0">
                <a:solidFill>
                  <a:srgbClr val="C45911"/>
                </a:solidFill>
                <a:latin typeface="Roboto"/>
                <a:ea typeface="Roboto"/>
                <a:cs typeface="Roboto"/>
              </a:rPr>
              <a:t>[2 Books] </a:t>
            </a:r>
          </a:p>
        </p:txBody>
      </p:sp>
    </p:spTree>
    <p:extLst>
      <p:ext uri="{BB962C8B-B14F-4D97-AF65-F5344CB8AC3E}">
        <p14:creationId xmlns:p14="http://schemas.microsoft.com/office/powerpoint/2010/main" val="19548198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fade">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fade">
                                      <p:cBhvr>
                                        <p:cTn id="27" dur="500"/>
                                        <p:tgtEl>
                                          <p:spTgt spid="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fade">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fade">
                                      <p:cBhvr>
                                        <p:cTn id="37" dur="500"/>
                                        <p:tgtEl>
                                          <p:spTgt spid="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fade">
                                      <p:cBhvr>
                                        <p:cTn id="42" dur="5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fade">
                                      <p:cBhvr>
                                        <p:cTn id="4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6" y="-22633"/>
            <a:ext cx="9238064"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4. Plans for Research at IIT</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17</a:t>
            </a:fld>
            <a:endParaRPr lang="en-US" sz="1400" dirty="0">
              <a:solidFill>
                <a:schemeClr val="tx1"/>
              </a:solidFill>
            </a:endParaRPr>
          </a:p>
        </p:txBody>
      </p:sp>
      <p:sp>
        <p:nvSpPr>
          <p:cNvPr id="12" name="Rectangle 11"/>
          <p:cNvSpPr/>
          <p:nvPr/>
        </p:nvSpPr>
        <p:spPr>
          <a:xfrm>
            <a:off x="-101256" y="1120367"/>
            <a:ext cx="9245256" cy="523220"/>
          </a:xfrm>
          <a:prstGeom prst="rect">
            <a:avLst/>
          </a:prstGeom>
        </p:spPr>
        <p:txBody>
          <a:bodyPr wrap="square">
            <a:spAutoFit/>
          </a:bodyPr>
          <a:lstStyle/>
          <a:p>
            <a:pPr marL="171450" indent="-171450"/>
            <a:r>
              <a:rPr lang="en-US" sz="2800" b="1" dirty="0" smtClean="0">
                <a:solidFill>
                  <a:srgbClr val="00B050"/>
                </a:solidFill>
              </a:rPr>
              <a:t>  My Vision and Mission</a:t>
            </a:r>
            <a:endParaRPr lang="en-US" dirty="0">
              <a:solidFill>
                <a:srgbClr val="00B050"/>
              </a:solidFill>
              <a:latin typeface="+mj-lt"/>
            </a:endParaRPr>
          </a:p>
        </p:txBody>
      </p:sp>
      <p:sp>
        <p:nvSpPr>
          <p:cNvPr id="2" name="Rectangle 1"/>
          <p:cNvSpPr/>
          <p:nvPr/>
        </p:nvSpPr>
        <p:spPr>
          <a:xfrm>
            <a:off x="72872" y="1676400"/>
            <a:ext cx="8690128" cy="1200329"/>
          </a:xfrm>
          <a:prstGeom prst="rect">
            <a:avLst/>
          </a:prstGeom>
        </p:spPr>
        <p:txBody>
          <a:bodyPr wrap="square">
            <a:spAutoFit/>
          </a:bodyPr>
          <a:lstStyle/>
          <a:p>
            <a:r>
              <a:rPr lang="en-US" sz="2400" dirty="0" smtClean="0"/>
              <a:t>Use </a:t>
            </a:r>
            <a:r>
              <a:rPr lang="en-US" sz="2400" dirty="0"/>
              <a:t>my technical and software skills, knowledge and research expertise </a:t>
            </a:r>
            <a:r>
              <a:rPr lang="en-US" sz="2400" dirty="0" smtClean="0"/>
              <a:t>in the field to conduct experimental work and numerical studies in the common areas </a:t>
            </a:r>
            <a:r>
              <a:rPr lang="en-US" sz="2400" dirty="0"/>
              <a:t>with Dr. </a:t>
            </a:r>
            <a:r>
              <a:rPr lang="en-US" sz="2400" dirty="0" err="1"/>
              <a:t>Sudarshan</a:t>
            </a:r>
            <a:r>
              <a:rPr lang="en-US" sz="2400" dirty="0"/>
              <a:t> </a:t>
            </a:r>
            <a:r>
              <a:rPr lang="en-US" sz="2400" dirty="0" smtClean="0"/>
              <a:t>Kumar.</a:t>
            </a:r>
            <a:endParaRPr lang="en-US" sz="2400" dirty="0"/>
          </a:p>
        </p:txBody>
      </p:sp>
      <p:sp>
        <p:nvSpPr>
          <p:cNvPr id="10" name="Rectangle 9"/>
          <p:cNvSpPr/>
          <p:nvPr/>
        </p:nvSpPr>
        <p:spPr>
          <a:xfrm>
            <a:off x="-178402" y="2862962"/>
            <a:ext cx="9245256" cy="523220"/>
          </a:xfrm>
          <a:prstGeom prst="rect">
            <a:avLst/>
          </a:prstGeom>
        </p:spPr>
        <p:txBody>
          <a:bodyPr wrap="square">
            <a:spAutoFit/>
          </a:bodyPr>
          <a:lstStyle/>
          <a:p>
            <a:pPr marL="171450" indent="-171450"/>
            <a:r>
              <a:rPr lang="en-US" sz="2800" b="1" dirty="0" smtClean="0">
                <a:solidFill>
                  <a:srgbClr val="00B050"/>
                </a:solidFill>
              </a:rPr>
              <a:t>  Plans for Research and Innovation</a:t>
            </a:r>
            <a:endParaRPr lang="en-US" dirty="0">
              <a:solidFill>
                <a:srgbClr val="00B050"/>
              </a:solidFill>
              <a:latin typeface="+mj-lt"/>
            </a:endParaRPr>
          </a:p>
        </p:txBody>
      </p:sp>
      <p:sp>
        <p:nvSpPr>
          <p:cNvPr id="11" name="Rectangle 10"/>
          <p:cNvSpPr/>
          <p:nvPr/>
        </p:nvSpPr>
        <p:spPr>
          <a:xfrm>
            <a:off x="0" y="3275744"/>
            <a:ext cx="9202746" cy="3416320"/>
          </a:xfrm>
          <a:prstGeom prst="rect">
            <a:avLst/>
          </a:prstGeom>
        </p:spPr>
        <p:txBody>
          <a:bodyPr wrap="square">
            <a:spAutoFit/>
          </a:bodyPr>
          <a:lstStyle/>
          <a:p>
            <a:pPr marL="457200" indent="-457200">
              <a:buAutoNum type="arabicParenR"/>
            </a:pPr>
            <a:r>
              <a:rPr lang="en-US" sz="2400" dirty="0" smtClean="0"/>
              <a:t>perform numerical modelling and simulation for a set of selected alternative fuels using ANSYS Fluent (Ethyl Estate and Methane)</a:t>
            </a:r>
          </a:p>
          <a:p>
            <a:pPr marL="457200" indent="-457200">
              <a:buAutoNum type="arabicParenR"/>
            </a:pPr>
            <a:r>
              <a:rPr lang="en-US" sz="2400" dirty="0" smtClean="0"/>
              <a:t>expand the scope of research for some publications to include the measurement/computation of turbulent flame speeds </a:t>
            </a:r>
          </a:p>
          <a:p>
            <a:pPr marL="457200" indent="-457200">
              <a:buAutoNum type="arabicParenR"/>
            </a:pPr>
            <a:r>
              <a:rPr lang="en-US" sz="2400" dirty="0" smtClean="0"/>
              <a:t>develop machine learning models using the datasets obtained from the previously published works (if available)</a:t>
            </a:r>
          </a:p>
          <a:p>
            <a:pPr marL="457200" indent="-457200">
              <a:buAutoNum type="arabicParenR"/>
            </a:pPr>
            <a:r>
              <a:rPr lang="en-US" sz="2400" dirty="0" smtClean="0"/>
              <a:t>write and publish review articles about the most important topics in the field </a:t>
            </a:r>
          </a:p>
          <a:p>
            <a:pPr marL="457200" indent="-457200">
              <a:buAutoNum type="arabicParenR"/>
            </a:pPr>
            <a:r>
              <a:rPr lang="en-US" sz="2400" dirty="0" smtClean="0"/>
              <a:t>Repeat some studies, but using different measurement techniques</a:t>
            </a:r>
            <a:endParaRPr lang="en-US" sz="2400" dirty="0"/>
          </a:p>
        </p:txBody>
      </p:sp>
    </p:spTree>
    <p:extLst>
      <p:ext uri="{BB962C8B-B14F-4D97-AF65-F5344CB8AC3E}">
        <p14:creationId xmlns:p14="http://schemas.microsoft.com/office/powerpoint/2010/main" val="4252063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fade">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1" end="1"/>
                                            </p:txEl>
                                          </p:spTgt>
                                        </p:tgtEl>
                                        <p:attrNameLst>
                                          <p:attrName>style.visibility</p:attrName>
                                        </p:attrNameLst>
                                      </p:cBhvr>
                                      <p:to>
                                        <p:strVal val="visible"/>
                                      </p:to>
                                    </p:set>
                                    <p:animEffect transition="in" filter="fade">
                                      <p:cBhvr>
                                        <p:cTn id="27" dur="500"/>
                                        <p:tgtEl>
                                          <p:spTgt spid="11">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xEl>
                                              <p:pRg st="2" end="2"/>
                                            </p:txEl>
                                          </p:spTgt>
                                        </p:tgtEl>
                                        <p:attrNameLst>
                                          <p:attrName>style.visibility</p:attrName>
                                        </p:attrNameLst>
                                      </p:cBhvr>
                                      <p:to>
                                        <p:strVal val="visible"/>
                                      </p:to>
                                    </p:set>
                                    <p:animEffect transition="in" filter="fade">
                                      <p:cBhvr>
                                        <p:cTn id="32" dur="500"/>
                                        <p:tgtEl>
                                          <p:spTgt spid="11">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xEl>
                                              <p:pRg st="3" end="3"/>
                                            </p:txEl>
                                          </p:spTgt>
                                        </p:tgtEl>
                                        <p:attrNameLst>
                                          <p:attrName>style.visibility</p:attrName>
                                        </p:attrNameLst>
                                      </p:cBhvr>
                                      <p:to>
                                        <p:strVal val="visible"/>
                                      </p:to>
                                    </p:set>
                                    <p:animEffect transition="in" filter="fade">
                                      <p:cBhvr>
                                        <p:cTn id="37" dur="500"/>
                                        <p:tgtEl>
                                          <p:spTgt spid="1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xEl>
                                              <p:pRg st="4" end="4"/>
                                            </p:txEl>
                                          </p:spTgt>
                                        </p:tgtEl>
                                        <p:attrNameLst>
                                          <p:attrName>style.visibility</p:attrName>
                                        </p:attrNameLst>
                                      </p:cBhvr>
                                      <p:to>
                                        <p:strVal val="visible"/>
                                      </p:to>
                                    </p:set>
                                    <p:animEffect transition="in" filter="fade">
                                      <p:cBhvr>
                                        <p:cTn id="42"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864" y="1143000"/>
            <a:ext cx="7086600" cy="6172200"/>
          </a:xfrm>
        </p:spPr>
        <p:txBody>
          <a:bodyPr>
            <a:normAutofit/>
          </a:bodyPr>
          <a:lstStyle/>
          <a:p>
            <a:pPr marL="360000" lvl="0" indent="-273600" algn="ctr" rtl="0">
              <a:spcBef>
                <a:spcPts val="600"/>
              </a:spcBef>
              <a:buNone/>
            </a:pPr>
            <a:r>
              <a:rPr lang="en-US" sz="6000" dirty="0">
                <a:solidFill>
                  <a:srgbClr val="C00000"/>
                </a:solidFill>
              </a:rPr>
              <a:t>Thanks for Listening</a:t>
            </a:r>
          </a:p>
          <a:p>
            <a:pPr marL="360000" lvl="0" indent="-273600" algn="ctr" rtl="0">
              <a:spcBef>
                <a:spcPts val="600"/>
              </a:spcBef>
              <a:buNone/>
            </a:pPr>
            <a:endParaRPr lang="en-US" sz="6000" dirty="0">
              <a:solidFill>
                <a:srgbClr val="C00000"/>
              </a:solidFill>
            </a:endParaRPr>
          </a:p>
          <a:p>
            <a:pPr marL="360000" lvl="0" indent="-273600" algn="ctr" rtl="0">
              <a:spcBef>
                <a:spcPts val="600"/>
              </a:spcBef>
              <a:buNone/>
            </a:pPr>
            <a:r>
              <a:rPr lang="en-US" sz="6000" dirty="0">
                <a:solidFill>
                  <a:srgbClr val="C00000"/>
                </a:solidFill>
              </a:rPr>
              <a:t>Q &amp; A</a:t>
            </a:r>
          </a:p>
          <a:p>
            <a:pPr marL="360000" indent="-273600" algn="just" rtl="0">
              <a:spcBef>
                <a:spcPts val="600"/>
              </a:spcBef>
            </a:pPr>
            <a:endParaRPr lang="en-GB" sz="2200" dirty="0">
              <a:solidFill>
                <a:srgbClr val="C00000"/>
              </a:solidFill>
            </a:endParaRPr>
          </a:p>
          <a:p>
            <a:pPr marL="360000" indent="-273600" algn="just" rtl="0">
              <a:spcBef>
                <a:spcPts val="600"/>
              </a:spcBef>
            </a:pPr>
            <a:endParaRPr lang="en-US" sz="2400" dirty="0">
              <a:solidFill>
                <a:srgbClr val="C00000"/>
              </a:solidFill>
            </a:endParaRPr>
          </a:p>
          <a:p>
            <a:pPr marL="360000" indent="-273600" algn="just" rtl="0">
              <a:spcBef>
                <a:spcPts val="600"/>
              </a:spcBef>
            </a:pPr>
            <a:endParaRPr lang="en-GB" sz="2200" dirty="0">
              <a:solidFill>
                <a:srgbClr val="C00000"/>
              </a:solidFill>
            </a:endParaRPr>
          </a:p>
          <a:p>
            <a:pPr marL="0" indent="0" algn="just" rtl="0">
              <a:buNone/>
            </a:pPr>
            <a:endParaRPr lang="en-GB" sz="2000" dirty="0">
              <a:solidFill>
                <a:srgbClr val="C00000"/>
              </a:solidFill>
              <a:latin typeface="Times New Roman"/>
              <a:ea typeface="Calibri"/>
            </a:endParaRPr>
          </a:p>
          <a:p>
            <a:pPr marL="0" indent="0" algn="just" rtl="0">
              <a:buNone/>
            </a:pPr>
            <a:endParaRPr lang="en-US" sz="2000" dirty="0">
              <a:solidFill>
                <a:srgbClr val="C00000"/>
              </a:solidFill>
              <a:latin typeface="Times New Roman"/>
              <a:ea typeface="Calibri"/>
            </a:endParaRPr>
          </a:p>
        </p:txBody>
      </p:sp>
      <p:sp>
        <p:nvSpPr>
          <p:cNvPr id="4" name="Date Placeholder 7"/>
          <p:cNvSpPr>
            <a:spLocks noGrp="1"/>
          </p:cNvSpPr>
          <p:nvPr>
            <p:ph type="dt" sz="half" idx="10"/>
          </p:nvPr>
        </p:nvSpPr>
        <p:spPr>
          <a:xfrm>
            <a:off x="107504" y="6520259"/>
            <a:ext cx="2133600" cy="365125"/>
          </a:xfrm>
        </p:spPr>
        <p:txBody>
          <a:bodyPr/>
          <a:lstStyle/>
          <a:p>
            <a:pPr algn="l"/>
            <a:fld id="{27F968D8-75AD-403F-AA43-F2EEEB5E7234}" type="datetime1">
              <a:rPr lang="en-US" sz="1400" smtClean="0">
                <a:solidFill>
                  <a:prstClr val="black"/>
                </a:solidFill>
              </a:rPr>
              <a:pPr algn="l"/>
              <a:t>4/13/2023</a:t>
            </a:fld>
            <a:endParaRPr lang="en-US" sz="1400" dirty="0">
              <a:solidFill>
                <a:prstClr val="black"/>
              </a:solidFill>
            </a:endParaRPr>
          </a:p>
        </p:txBody>
      </p:sp>
      <p:sp>
        <p:nvSpPr>
          <p:cNvPr id="5"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prstClr val="black"/>
                </a:solidFill>
              </a:rPr>
              <a:pPr algn="r"/>
              <a:t>18</a:t>
            </a:fld>
            <a:endParaRPr lang="en-US" sz="1400" dirty="0">
              <a:solidFill>
                <a:prstClr val="black"/>
              </a:solidFill>
            </a:endParaRPr>
          </a:p>
        </p:txBody>
      </p:sp>
    </p:spTree>
    <p:extLst>
      <p:ext uri="{BB962C8B-B14F-4D97-AF65-F5344CB8AC3E}">
        <p14:creationId xmlns:p14="http://schemas.microsoft.com/office/powerpoint/2010/main" val="1135489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137864" y="0"/>
            <a:ext cx="8229600" cy="1143000"/>
          </a:xfrm>
          <a:prstGeom prst="rect">
            <a:avLst/>
          </a:prstGeom>
        </p:spPr>
        <p:txBody>
          <a:bodyPr vert="horz" lIns="91440" tIns="45720" rIns="91440" bIns="45720" rtlCol="1" anchor="ctr">
            <a:noAutofit/>
          </a:bodyPr>
          <a:lstStyle/>
          <a:p>
            <a:pPr marL="0" marR="0" lvl="0" indent="0" defTabSz="914400" rtl="0" eaLnBrk="1" fontAlgn="auto" latinLnBrk="0" hangingPunct="1">
              <a:lnSpc>
                <a:spcPct val="100000"/>
              </a:lnSpc>
              <a:spcBef>
                <a:spcPct val="0"/>
              </a:spcBef>
              <a:spcAft>
                <a:spcPts val="0"/>
              </a:spcAft>
              <a:buClrTx/>
              <a:buSzTx/>
              <a:tabLst/>
              <a:defRPr/>
            </a:pPr>
            <a:r>
              <a:rPr kumimoji="0" lang="en-US" sz="4000" b="1" i="0"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j-lt"/>
                <a:ea typeface="+mj-ea"/>
                <a:cs typeface="Times New Roman" pitchFamily="18" charset="0"/>
              </a:rPr>
              <a:t>Outline</a:t>
            </a:r>
          </a:p>
        </p:txBody>
      </p:sp>
      <p:sp>
        <p:nvSpPr>
          <p:cNvPr id="5" name="Content Placeholder 2"/>
          <p:cNvSpPr txBox="1">
            <a:spLocks/>
          </p:cNvSpPr>
          <p:nvPr/>
        </p:nvSpPr>
        <p:spPr>
          <a:xfrm>
            <a:off x="165573" y="914400"/>
            <a:ext cx="7986465" cy="6886872"/>
          </a:xfrm>
          <a:prstGeom prst="rect">
            <a:avLst/>
          </a:prstGeom>
        </p:spPr>
        <p:txBody>
          <a:bodyPr vert="horz">
            <a:noAutofit/>
          </a:bodyPr>
          <a:lstStyle/>
          <a:p>
            <a:pPr marL="571500" lvl="0" indent="-514350" rtl="0">
              <a:lnSpc>
                <a:spcPct val="150000"/>
              </a:lnSpc>
              <a:spcBef>
                <a:spcPct val="20000"/>
              </a:spcBef>
              <a:buSzPct val="95000"/>
              <a:buFont typeface="+mj-lt"/>
              <a:buAutoNum type="arabicPeriod"/>
              <a:defRPr/>
            </a:pPr>
            <a:r>
              <a:rPr lang="en-US" sz="2400" dirty="0" smtClean="0">
                <a:cs typeface="Times New Roman" pitchFamily="18" charset="0"/>
              </a:rPr>
              <a:t>Personal Profile</a:t>
            </a:r>
            <a:endParaRPr lang="en-US" sz="2400" dirty="0">
              <a:cs typeface="Times New Roman" pitchFamily="18" charset="0"/>
            </a:endParaRPr>
          </a:p>
          <a:p>
            <a:pPr marL="571500" marR="0" lvl="0" indent="-514350" fontAlgn="auto">
              <a:lnSpc>
                <a:spcPct val="150000"/>
              </a:lnSpc>
              <a:spcBef>
                <a:spcPct val="20000"/>
              </a:spcBef>
              <a:spcAft>
                <a:spcPts val="0"/>
              </a:spcAft>
              <a:buSzPct val="95000"/>
              <a:buFont typeface="+mj-lt"/>
              <a:buAutoNum type="arabicPeriod"/>
              <a:tabLst/>
              <a:defRPr/>
            </a:pPr>
            <a:r>
              <a:rPr lang="en-US" sz="2400" dirty="0" smtClean="0">
                <a:cs typeface="Times New Roman" pitchFamily="18" charset="0"/>
              </a:rPr>
              <a:t>Education </a:t>
            </a:r>
            <a:endParaRPr lang="en-US" sz="2400" dirty="0">
              <a:cs typeface="Times New Roman" pitchFamily="18" charset="0"/>
            </a:endParaRPr>
          </a:p>
          <a:p>
            <a:pPr marL="571500" marR="0" lvl="0" indent="-514350" fontAlgn="auto">
              <a:lnSpc>
                <a:spcPct val="150000"/>
              </a:lnSpc>
              <a:spcBef>
                <a:spcPct val="20000"/>
              </a:spcBef>
              <a:spcAft>
                <a:spcPts val="0"/>
              </a:spcAft>
              <a:buSzPct val="95000"/>
              <a:buFont typeface="+mj-lt"/>
              <a:buAutoNum type="arabicPeriod"/>
              <a:tabLst/>
              <a:defRPr/>
            </a:pPr>
            <a:r>
              <a:rPr kumimoji="0" lang="en-US" sz="2400" i="0" u="none" strike="noStrike" kern="1200" cap="none" spc="0" normalizeH="0" baseline="0" noProof="0" dirty="0" smtClean="0">
                <a:ln>
                  <a:noFill/>
                </a:ln>
                <a:solidFill>
                  <a:schemeClr val="tx1"/>
                </a:solidFill>
                <a:effectLst/>
                <a:uLnTx/>
                <a:uFillTx/>
                <a:cs typeface="Times New Roman" pitchFamily="18" charset="0"/>
              </a:rPr>
              <a:t>Research Profile</a:t>
            </a:r>
          </a:p>
          <a:p>
            <a:pPr marL="571500" marR="0" lvl="0" indent="-514350" fontAlgn="auto">
              <a:lnSpc>
                <a:spcPct val="150000"/>
              </a:lnSpc>
              <a:spcBef>
                <a:spcPct val="20000"/>
              </a:spcBef>
              <a:spcAft>
                <a:spcPts val="0"/>
              </a:spcAft>
              <a:buSzPct val="95000"/>
              <a:buFont typeface="+mj-lt"/>
              <a:buAutoNum type="arabicPeriod"/>
              <a:tabLst/>
              <a:defRPr/>
            </a:pPr>
            <a:endParaRPr lang="en-US" sz="2400" dirty="0">
              <a:cs typeface="Times New Roman" pitchFamily="18" charset="0"/>
            </a:endParaRPr>
          </a:p>
          <a:p>
            <a:pPr marL="571500" marR="0" lvl="0" indent="-514350" fontAlgn="auto">
              <a:lnSpc>
                <a:spcPct val="150000"/>
              </a:lnSpc>
              <a:spcBef>
                <a:spcPct val="20000"/>
              </a:spcBef>
              <a:spcAft>
                <a:spcPts val="0"/>
              </a:spcAft>
              <a:buSzPct val="95000"/>
              <a:buFont typeface="+mj-lt"/>
              <a:buAutoNum type="arabicPeriod"/>
              <a:tabLst/>
              <a:defRPr/>
            </a:pPr>
            <a:endParaRPr kumimoji="0" lang="en-US" sz="2400" i="0" u="none" strike="noStrike" kern="1200" cap="none" spc="0" normalizeH="0" baseline="0" noProof="0" dirty="0" smtClean="0">
              <a:ln>
                <a:noFill/>
              </a:ln>
              <a:solidFill>
                <a:schemeClr val="tx1"/>
              </a:solidFill>
              <a:effectLst/>
              <a:uLnTx/>
              <a:uFillTx/>
              <a:cs typeface="Times New Roman" pitchFamily="18" charset="0"/>
            </a:endParaRPr>
          </a:p>
          <a:p>
            <a:pPr marL="571500" marR="0" lvl="0" indent="-514350" fontAlgn="auto">
              <a:lnSpc>
                <a:spcPct val="150000"/>
              </a:lnSpc>
              <a:spcBef>
                <a:spcPct val="20000"/>
              </a:spcBef>
              <a:spcAft>
                <a:spcPts val="0"/>
              </a:spcAft>
              <a:buSzPct val="95000"/>
              <a:buFont typeface="+mj-lt"/>
              <a:buAutoNum type="arabicPeriod"/>
              <a:tabLst/>
              <a:defRPr/>
            </a:pPr>
            <a:r>
              <a:rPr lang="en-US" sz="2400" dirty="0" smtClean="0">
                <a:cs typeface="Times New Roman" pitchFamily="18" charset="0"/>
              </a:rPr>
              <a:t>Plans for Research in IIT</a:t>
            </a:r>
            <a:endParaRPr kumimoji="0" lang="en-US" sz="2400" i="0" u="none" strike="noStrike" kern="1200" cap="none" spc="0" normalizeH="0" baseline="0" noProof="0" dirty="0" smtClean="0">
              <a:ln>
                <a:noFill/>
              </a:ln>
              <a:solidFill>
                <a:schemeClr val="tx1"/>
              </a:solidFill>
              <a:effectLst/>
              <a:uLnTx/>
              <a:uFillTx/>
              <a:cs typeface="Times New Roman" pitchFamily="18" charset="0"/>
            </a:endParaRPr>
          </a:p>
          <a:p>
            <a:pPr marL="571500" marR="0" lvl="0" indent="-514350" fontAlgn="auto">
              <a:lnSpc>
                <a:spcPct val="150000"/>
              </a:lnSpc>
              <a:spcBef>
                <a:spcPct val="20000"/>
              </a:spcBef>
              <a:spcAft>
                <a:spcPts val="0"/>
              </a:spcAft>
              <a:buSzPct val="95000"/>
              <a:buFont typeface="+mj-lt"/>
              <a:buAutoNum type="arabicPeriod"/>
              <a:tabLst/>
              <a:defRPr/>
            </a:pPr>
            <a:endParaRPr kumimoji="0" lang="en-US" sz="2400" i="0" u="none" strike="noStrike" kern="1200" cap="none" spc="0" normalizeH="0" baseline="0" noProof="0" dirty="0" smtClean="0">
              <a:ln>
                <a:noFill/>
              </a:ln>
              <a:solidFill>
                <a:schemeClr val="tx1"/>
              </a:solidFill>
              <a:effectLst/>
              <a:uLnTx/>
              <a:uFillTx/>
              <a:cs typeface="Times New Roman" pitchFamily="18" charset="0"/>
            </a:endParaRPr>
          </a:p>
          <a:p>
            <a:pPr marL="571500" marR="0" lvl="0" indent="-514350" fontAlgn="auto">
              <a:lnSpc>
                <a:spcPct val="150000"/>
              </a:lnSpc>
              <a:spcBef>
                <a:spcPct val="20000"/>
              </a:spcBef>
              <a:spcAft>
                <a:spcPts val="0"/>
              </a:spcAft>
              <a:buSzPct val="95000"/>
              <a:buFont typeface="+mj-lt"/>
              <a:buAutoNum type="arabicPeriod"/>
              <a:tabLst/>
              <a:defRPr/>
            </a:pPr>
            <a:endParaRPr kumimoji="0" lang="en-US" sz="2400" i="0" u="none" strike="noStrike" kern="1200" cap="none" spc="0" normalizeH="0" baseline="0" noProof="0" dirty="0">
              <a:ln>
                <a:noFill/>
              </a:ln>
              <a:solidFill>
                <a:schemeClr val="tx1"/>
              </a:solidFill>
              <a:effectLst/>
              <a:uLnTx/>
              <a:uFillTx/>
              <a:cs typeface="Times New Roman" pitchFamily="18" charset="0"/>
            </a:endParaRPr>
          </a:p>
          <a:p>
            <a:pPr marL="514350" marR="0" lvl="0" indent="-514350" defTabSz="914400" rtl="0" eaLnBrk="1" fontAlgn="auto" latinLnBrk="0" hangingPunct="1">
              <a:lnSpc>
                <a:spcPct val="150000"/>
              </a:lnSpc>
              <a:spcBef>
                <a:spcPct val="20000"/>
              </a:spcBef>
              <a:spcAft>
                <a:spcPts val="0"/>
              </a:spcAft>
              <a:buClr>
                <a:schemeClr val="accent3"/>
              </a:buClr>
              <a:buSzPct val="95000"/>
              <a:buFont typeface="+mj-lt"/>
              <a:buAutoNum type="arabicPeriod"/>
              <a:tabLst/>
              <a:defRPr/>
            </a:pPr>
            <a:endParaRPr kumimoji="0" lang="en-GB" sz="2800" i="0" u="none" strike="noStrike" kern="1200" cap="none" spc="0" normalizeH="0" baseline="0" noProof="0" dirty="0">
              <a:ln>
                <a:noFill/>
              </a:ln>
              <a:solidFill>
                <a:schemeClr val="tx1"/>
              </a:solidFill>
              <a:effectLst/>
              <a:uLnTx/>
              <a:uFillTx/>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2</a:t>
            </a:fld>
            <a:endParaRPr lang="en-US" sz="1400" dirty="0">
              <a:solidFill>
                <a:schemeClr val="tx1"/>
              </a:solidFill>
            </a:endParaRPr>
          </a:p>
        </p:txBody>
      </p:sp>
      <p:sp>
        <p:nvSpPr>
          <p:cNvPr id="2" name="TextBox 1"/>
          <p:cNvSpPr txBox="1"/>
          <p:nvPr/>
        </p:nvSpPr>
        <p:spPr>
          <a:xfrm>
            <a:off x="685800" y="2971800"/>
            <a:ext cx="6248400" cy="1107996"/>
          </a:xfrm>
          <a:prstGeom prst="rect">
            <a:avLst/>
          </a:prstGeom>
          <a:noFill/>
        </p:spPr>
        <p:txBody>
          <a:bodyPr wrap="square" rtlCol="0">
            <a:spAutoFit/>
          </a:bodyPr>
          <a:lstStyle/>
          <a:p>
            <a:pPr marL="342900" indent="-342900">
              <a:buFont typeface="+mj-lt"/>
              <a:buAutoNum type="alphaLcParenR"/>
            </a:pPr>
            <a:r>
              <a:rPr lang="en-US" sz="2400" dirty="0" smtClean="0">
                <a:solidFill>
                  <a:srgbClr val="C00000"/>
                </a:solidFill>
              </a:rPr>
              <a:t>Research in Major Area</a:t>
            </a:r>
          </a:p>
          <a:p>
            <a:pPr marL="342900" indent="-342900">
              <a:buFont typeface="+mj-lt"/>
              <a:buAutoNum type="alphaLcParenR"/>
            </a:pPr>
            <a:r>
              <a:rPr lang="en-US" sz="2400" dirty="0" smtClean="0">
                <a:solidFill>
                  <a:srgbClr val="C00000"/>
                </a:solidFill>
              </a:rPr>
              <a:t>Research in Minor Area</a:t>
            </a:r>
          </a:p>
          <a:p>
            <a:pPr marL="342900" indent="-342900">
              <a:buFont typeface="+mj-lt"/>
              <a:buAutoNum type="alphaLcParenR"/>
            </a:pPr>
            <a:endParaRPr lang="en-US" dirty="0"/>
          </a:p>
        </p:txBody>
      </p:sp>
    </p:spTree>
    <p:extLst>
      <p:ext uri="{BB962C8B-B14F-4D97-AF65-F5344CB8AC3E}">
        <p14:creationId xmlns:p14="http://schemas.microsoft.com/office/powerpoint/2010/main" val="1831134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0" end="0"/>
                                            </p:txEl>
                                          </p:spTgt>
                                        </p:tgtEl>
                                        <p:attrNameLst>
                                          <p:attrName>style.visibility</p:attrName>
                                        </p:attrNameLst>
                                      </p:cBhvr>
                                      <p:to>
                                        <p:strVal val="visible"/>
                                      </p:to>
                                    </p:set>
                                    <p:animEffect transition="in" filter="fade">
                                      <p:cBhvr>
                                        <p:cTn id="22" dur="500"/>
                                        <p:tgtEl>
                                          <p:spTgt spid="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Effect transition="in" filter="fade">
                                      <p:cBhvr>
                                        <p:cTn id="27" dur="500"/>
                                        <p:tgtEl>
                                          <p:spTgt spid="2">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rPr>
              <a:t>1. </a:t>
            </a: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Personal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3</a:t>
            </a:fld>
            <a:endParaRPr lang="en-US" sz="1400" dirty="0">
              <a:solidFill>
                <a:schemeClr val="tx1"/>
              </a:solidFill>
            </a:endParaRPr>
          </a:p>
        </p:txBody>
      </p:sp>
      <p:sp>
        <p:nvSpPr>
          <p:cNvPr id="12" name="Rectangle 11"/>
          <p:cNvSpPr/>
          <p:nvPr/>
        </p:nvSpPr>
        <p:spPr>
          <a:xfrm>
            <a:off x="242452" y="1332675"/>
            <a:ext cx="6858000" cy="3139321"/>
          </a:xfrm>
          <a:prstGeom prst="rect">
            <a:avLst/>
          </a:prstGeom>
        </p:spPr>
        <p:txBody>
          <a:bodyPr wrap="square">
            <a:spAutoFit/>
          </a:bodyPr>
          <a:lstStyle/>
          <a:p>
            <a:r>
              <a:rPr lang="en-US" b="1" dirty="0" smtClean="0"/>
              <a:t>Name: </a:t>
            </a:r>
            <a:r>
              <a:rPr lang="en-US" dirty="0" smtClean="0">
                <a:solidFill>
                  <a:srgbClr val="0070C0"/>
                </a:solidFill>
              </a:rPr>
              <a:t>Dr. Abdellatif Mohammad Sadeq</a:t>
            </a:r>
          </a:p>
          <a:p>
            <a:r>
              <a:rPr lang="en-US" b="1" dirty="0" smtClean="0"/>
              <a:t>Nationality: </a:t>
            </a:r>
            <a:r>
              <a:rPr lang="en-US" dirty="0" smtClean="0">
                <a:solidFill>
                  <a:srgbClr val="0070C0"/>
                </a:solidFill>
              </a:rPr>
              <a:t>Jordanian</a:t>
            </a:r>
            <a:r>
              <a:rPr lang="en-US" dirty="0" smtClean="0"/>
              <a:t> </a:t>
            </a:r>
          </a:p>
          <a:p>
            <a:r>
              <a:rPr lang="en-US" b="1" dirty="0" smtClean="0"/>
              <a:t>Data of Birth: </a:t>
            </a:r>
            <a:r>
              <a:rPr lang="en-US" dirty="0" smtClean="0">
                <a:solidFill>
                  <a:srgbClr val="0070C0"/>
                </a:solidFill>
              </a:rPr>
              <a:t>30/04/1993 (29 y.o.)</a:t>
            </a:r>
          </a:p>
          <a:p>
            <a:r>
              <a:rPr lang="en-US" b="1" dirty="0" smtClean="0"/>
              <a:t>Languages: </a:t>
            </a:r>
            <a:r>
              <a:rPr lang="en-US" dirty="0" smtClean="0">
                <a:solidFill>
                  <a:srgbClr val="0070C0"/>
                </a:solidFill>
              </a:rPr>
              <a:t>Arabic (Fluent), English (Excellent)</a:t>
            </a:r>
            <a:endParaRPr lang="en-US" dirty="0">
              <a:solidFill>
                <a:srgbClr val="0070C0"/>
              </a:solidFill>
            </a:endParaRPr>
          </a:p>
          <a:p>
            <a:r>
              <a:rPr lang="en-US" b="1" dirty="0" smtClean="0"/>
              <a:t>Residency: </a:t>
            </a:r>
            <a:r>
              <a:rPr lang="en-US" dirty="0" smtClean="0">
                <a:solidFill>
                  <a:srgbClr val="0070C0"/>
                </a:solidFill>
              </a:rPr>
              <a:t>Jordan (1993 to 1998), Qatar (1998 to 2023)</a:t>
            </a:r>
          </a:p>
          <a:p>
            <a:r>
              <a:rPr lang="en-US" b="1" dirty="0" smtClean="0"/>
              <a:t>Status: </a:t>
            </a:r>
            <a:r>
              <a:rPr lang="en-US" dirty="0" smtClean="0">
                <a:solidFill>
                  <a:srgbClr val="0070C0"/>
                </a:solidFill>
              </a:rPr>
              <a:t>Single</a:t>
            </a:r>
          </a:p>
          <a:p>
            <a:r>
              <a:rPr lang="en-US" b="1" dirty="0" smtClean="0"/>
              <a:t>Phone: </a:t>
            </a:r>
            <a:r>
              <a:rPr lang="en-US" dirty="0" smtClean="0">
                <a:solidFill>
                  <a:srgbClr val="0070C0"/>
                </a:solidFill>
              </a:rPr>
              <a:t>+974 33108689</a:t>
            </a:r>
          </a:p>
          <a:p>
            <a:r>
              <a:rPr lang="en-US" b="1" dirty="0" smtClean="0"/>
              <a:t>Email: </a:t>
            </a:r>
            <a:r>
              <a:rPr lang="en-US" dirty="0" smtClean="0">
                <a:solidFill>
                  <a:srgbClr val="0070C0"/>
                </a:solidFill>
              </a:rPr>
              <a:t>abboud1993@yahoo.com</a:t>
            </a:r>
          </a:p>
          <a:p>
            <a:r>
              <a:rPr lang="en-US" b="1" dirty="0" smtClean="0"/>
              <a:t>LinkedIn Profile: </a:t>
            </a:r>
            <a:r>
              <a:rPr lang="en-US" dirty="0" smtClean="0">
                <a:solidFill>
                  <a:srgbClr val="0070C0"/>
                </a:solidFill>
              </a:rPr>
              <a:t>Dr. Abdellatif Sadeq</a:t>
            </a:r>
          </a:p>
          <a:p>
            <a:r>
              <a:rPr lang="en-US" b="1" dirty="0" smtClean="0"/>
              <a:t>Experience: </a:t>
            </a:r>
            <a:r>
              <a:rPr lang="en-US" dirty="0" smtClean="0">
                <a:solidFill>
                  <a:srgbClr val="0070C0"/>
                </a:solidFill>
              </a:rPr>
              <a:t>+8 years in Teaching and Research at QU</a:t>
            </a:r>
            <a:endParaRPr lang="en-US" dirty="0">
              <a:solidFill>
                <a:srgbClr val="0070C0"/>
              </a:solidFill>
            </a:endParaRPr>
          </a:p>
          <a:p>
            <a:r>
              <a:rPr lang="en-US" b="1" dirty="0" smtClean="0"/>
              <a:t>Membership: </a:t>
            </a:r>
            <a:r>
              <a:rPr lang="en-US" dirty="0" smtClean="0">
                <a:solidFill>
                  <a:srgbClr val="0070C0"/>
                </a:solidFill>
              </a:rPr>
              <a:t>ASHRAE, Review in IMDP, SCI, and QU </a:t>
            </a:r>
            <a:r>
              <a:rPr lang="en-US" dirty="0" err="1" smtClean="0">
                <a:solidFill>
                  <a:srgbClr val="0070C0"/>
                </a:solidFill>
              </a:rPr>
              <a:t>Alumini</a:t>
            </a:r>
            <a:endParaRPr lang="en-US" dirty="0" smtClean="0">
              <a:solidFill>
                <a:srgbClr val="0070C0"/>
              </a:solidFill>
            </a:endParaRPr>
          </a:p>
        </p:txBody>
      </p:sp>
      <p:sp>
        <p:nvSpPr>
          <p:cNvPr id="7" name="TextBox 6"/>
          <p:cNvSpPr txBox="1"/>
          <p:nvPr/>
        </p:nvSpPr>
        <p:spPr>
          <a:xfrm>
            <a:off x="242455" y="809455"/>
            <a:ext cx="3581400" cy="523220"/>
          </a:xfrm>
          <a:prstGeom prst="rect">
            <a:avLst/>
          </a:prstGeom>
          <a:noFill/>
        </p:spPr>
        <p:txBody>
          <a:bodyPr wrap="square" rtlCol="0">
            <a:spAutoFit/>
          </a:bodyPr>
          <a:lstStyle/>
          <a:p>
            <a:r>
              <a:rPr lang="en-US" sz="2800" b="1" dirty="0" smtClean="0">
                <a:solidFill>
                  <a:srgbClr val="00B050"/>
                </a:solidFill>
              </a:rPr>
              <a:t>Personal Information</a:t>
            </a:r>
            <a:endParaRPr lang="en-US" sz="2800" b="1" dirty="0">
              <a:solidFill>
                <a:srgbClr val="00B050"/>
              </a:solidFill>
            </a:endParaRPr>
          </a:p>
        </p:txBody>
      </p:sp>
      <p:sp>
        <p:nvSpPr>
          <p:cNvPr id="13" name="TextBox 12"/>
          <p:cNvSpPr txBox="1"/>
          <p:nvPr/>
        </p:nvSpPr>
        <p:spPr>
          <a:xfrm>
            <a:off x="242455" y="4332941"/>
            <a:ext cx="3581400" cy="523220"/>
          </a:xfrm>
          <a:prstGeom prst="rect">
            <a:avLst/>
          </a:prstGeom>
          <a:noFill/>
        </p:spPr>
        <p:txBody>
          <a:bodyPr wrap="square" rtlCol="0">
            <a:spAutoFit/>
          </a:bodyPr>
          <a:lstStyle/>
          <a:p>
            <a:r>
              <a:rPr lang="en-US" sz="2800" b="1" dirty="0" smtClean="0">
                <a:solidFill>
                  <a:srgbClr val="00B050"/>
                </a:solidFill>
              </a:rPr>
              <a:t>Key Skills </a:t>
            </a:r>
            <a:endParaRPr lang="en-US" sz="2800" b="1" dirty="0">
              <a:solidFill>
                <a:srgbClr val="00B050"/>
              </a:solidFill>
            </a:endParaRPr>
          </a:p>
        </p:txBody>
      </p:sp>
      <p:sp>
        <p:nvSpPr>
          <p:cNvPr id="20" name="Rectangle 19"/>
          <p:cNvSpPr/>
          <p:nvPr/>
        </p:nvSpPr>
        <p:spPr>
          <a:xfrm>
            <a:off x="221670" y="4856161"/>
            <a:ext cx="8624727" cy="3693319"/>
          </a:xfrm>
          <a:prstGeom prst="rect">
            <a:avLst/>
          </a:prstGeom>
        </p:spPr>
        <p:txBody>
          <a:bodyPr wrap="square">
            <a:spAutoFit/>
          </a:bodyPr>
          <a:lstStyle/>
          <a:p>
            <a:r>
              <a:rPr lang="en-US" b="1" dirty="0"/>
              <a:t>Documentation: </a:t>
            </a:r>
            <a:r>
              <a:rPr lang="en-US" dirty="0">
                <a:solidFill>
                  <a:srgbClr val="0070C0"/>
                </a:solidFill>
              </a:rPr>
              <a:t>MS Word, Excel, PPT, Outlook, </a:t>
            </a:r>
            <a:r>
              <a:rPr lang="en-US" dirty="0" err="1">
                <a:solidFill>
                  <a:srgbClr val="0070C0"/>
                </a:solidFill>
              </a:rPr>
              <a:t>Grammarly</a:t>
            </a:r>
            <a:r>
              <a:rPr lang="en-US" dirty="0">
                <a:solidFill>
                  <a:srgbClr val="0070C0"/>
                </a:solidFill>
              </a:rPr>
              <a:t>, </a:t>
            </a:r>
            <a:r>
              <a:rPr lang="en-US" dirty="0" err="1">
                <a:solidFill>
                  <a:srgbClr val="0070C0"/>
                </a:solidFill>
              </a:rPr>
              <a:t>iThenticate</a:t>
            </a:r>
            <a:r>
              <a:rPr lang="en-US" dirty="0">
                <a:solidFill>
                  <a:srgbClr val="0070C0"/>
                </a:solidFill>
              </a:rPr>
              <a:t>, and </a:t>
            </a:r>
            <a:r>
              <a:rPr lang="en-US" dirty="0" err="1" smtClean="0">
                <a:solidFill>
                  <a:srgbClr val="0070C0"/>
                </a:solidFill>
              </a:rPr>
              <a:t>Mendeley</a:t>
            </a:r>
            <a:r>
              <a:rPr lang="en-US" dirty="0" smtClean="0">
                <a:solidFill>
                  <a:srgbClr val="0070C0"/>
                </a:solidFill>
              </a:rPr>
              <a:t> </a:t>
            </a:r>
          </a:p>
          <a:p>
            <a:r>
              <a:rPr lang="en-US" b="1" dirty="0"/>
              <a:t>Programming: </a:t>
            </a:r>
            <a:r>
              <a:rPr lang="en-US" dirty="0">
                <a:solidFill>
                  <a:srgbClr val="0070C0"/>
                </a:solidFill>
              </a:rPr>
              <a:t>C++, Python, MATLAB, </a:t>
            </a:r>
            <a:r>
              <a:rPr lang="en-US" dirty="0" err="1">
                <a:solidFill>
                  <a:srgbClr val="0070C0"/>
                </a:solidFill>
              </a:rPr>
              <a:t>Arduino</a:t>
            </a:r>
            <a:r>
              <a:rPr lang="en-US" dirty="0">
                <a:solidFill>
                  <a:srgbClr val="0070C0"/>
                </a:solidFill>
              </a:rPr>
              <a:t>, and </a:t>
            </a:r>
            <a:r>
              <a:rPr lang="en-US" dirty="0" smtClean="0">
                <a:solidFill>
                  <a:srgbClr val="0070C0"/>
                </a:solidFill>
              </a:rPr>
              <a:t>R</a:t>
            </a:r>
          </a:p>
          <a:p>
            <a:r>
              <a:rPr lang="en-US" b="1" dirty="0"/>
              <a:t>Modeling and Simulation: </a:t>
            </a:r>
            <a:r>
              <a:rPr lang="en-US" dirty="0">
                <a:solidFill>
                  <a:srgbClr val="0070C0"/>
                </a:solidFill>
              </a:rPr>
              <a:t>AutoCAD, SOLIDWORKS, ANSYS Fluent, Mechanical APDL, Simulink, </a:t>
            </a:r>
            <a:r>
              <a:rPr lang="en-US" dirty="0" err="1">
                <a:solidFill>
                  <a:srgbClr val="0070C0"/>
                </a:solidFill>
              </a:rPr>
              <a:t>Simscape</a:t>
            </a:r>
            <a:r>
              <a:rPr lang="en-US" dirty="0">
                <a:solidFill>
                  <a:srgbClr val="0070C0"/>
                </a:solidFill>
              </a:rPr>
              <a:t>, CATIA V5, and </a:t>
            </a:r>
            <a:r>
              <a:rPr lang="en-US" dirty="0" err="1" smtClean="0">
                <a:solidFill>
                  <a:srgbClr val="0070C0"/>
                </a:solidFill>
              </a:rPr>
              <a:t>Mathematica</a:t>
            </a:r>
            <a:endParaRPr lang="en-US" dirty="0" smtClean="0">
              <a:solidFill>
                <a:srgbClr val="0070C0"/>
              </a:solidFill>
            </a:endParaRPr>
          </a:p>
          <a:p>
            <a:r>
              <a:rPr lang="en-US" b="1" dirty="0"/>
              <a:t>Energy and Thermodynamic: </a:t>
            </a:r>
            <a:r>
              <a:rPr lang="en-US" dirty="0">
                <a:solidFill>
                  <a:srgbClr val="0070C0"/>
                </a:solidFill>
              </a:rPr>
              <a:t>EES, GASEQ, </a:t>
            </a:r>
            <a:r>
              <a:rPr lang="en-US" dirty="0" err="1">
                <a:solidFill>
                  <a:srgbClr val="0070C0"/>
                </a:solidFill>
              </a:rPr>
              <a:t>Thermtest</a:t>
            </a:r>
            <a:r>
              <a:rPr lang="en-US" dirty="0">
                <a:solidFill>
                  <a:srgbClr val="0070C0"/>
                </a:solidFill>
              </a:rPr>
              <a:t>, and </a:t>
            </a:r>
            <a:r>
              <a:rPr lang="en-US" dirty="0" err="1">
                <a:solidFill>
                  <a:srgbClr val="0070C0"/>
                </a:solidFill>
              </a:rPr>
              <a:t>Chemkin</a:t>
            </a:r>
            <a:r>
              <a:rPr lang="en-US" dirty="0">
                <a:solidFill>
                  <a:srgbClr val="0070C0"/>
                </a:solidFill>
              </a:rPr>
              <a:t> </a:t>
            </a:r>
            <a:r>
              <a:rPr lang="en-US" dirty="0" smtClean="0">
                <a:solidFill>
                  <a:srgbClr val="0070C0"/>
                </a:solidFill>
              </a:rPr>
              <a:t>Pro</a:t>
            </a:r>
          </a:p>
          <a:p>
            <a:r>
              <a:rPr lang="en-US" b="1" dirty="0"/>
              <a:t>Data Analysis: </a:t>
            </a:r>
            <a:r>
              <a:rPr lang="en-US" dirty="0" err="1">
                <a:solidFill>
                  <a:srgbClr val="0070C0"/>
                </a:solidFill>
              </a:rPr>
              <a:t>SurveyMonkey</a:t>
            </a:r>
            <a:r>
              <a:rPr lang="en-US" dirty="0">
                <a:solidFill>
                  <a:srgbClr val="0070C0"/>
                </a:solidFill>
              </a:rPr>
              <a:t>, </a:t>
            </a:r>
            <a:r>
              <a:rPr lang="en-US" dirty="0" err="1">
                <a:solidFill>
                  <a:srgbClr val="0070C0"/>
                </a:solidFill>
              </a:rPr>
              <a:t>Simplybook</a:t>
            </a:r>
            <a:r>
              <a:rPr lang="en-US" dirty="0">
                <a:solidFill>
                  <a:srgbClr val="0070C0"/>
                </a:solidFill>
              </a:rPr>
              <a:t>, Blue Survey, and Google </a:t>
            </a:r>
            <a:r>
              <a:rPr lang="en-US" dirty="0" smtClean="0">
                <a:solidFill>
                  <a:srgbClr val="0070C0"/>
                </a:solidFill>
              </a:rPr>
              <a:t>Form</a:t>
            </a:r>
          </a:p>
          <a:p>
            <a:r>
              <a:rPr lang="en-US" b="1" dirty="0"/>
              <a:t>Personal: </a:t>
            </a:r>
            <a:r>
              <a:rPr lang="en-US" dirty="0" smtClean="0">
                <a:solidFill>
                  <a:srgbClr val="0070C0"/>
                </a:solidFill>
              </a:rPr>
              <a:t>Hard-Working, </a:t>
            </a:r>
            <a:r>
              <a:rPr lang="en-US" dirty="0">
                <a:solidFill>
                  <a:srgbClr val="0070C0"/>
                </a:solidFill>
              </a:rPr>
              <a:t>Problem Solving, Teamwork, Planning, and Deep Analysis</a:t>
            </a:r>
          </a:p>
          <a:p>
            <a:endParaRPr lang="en-US" dirty="0">
              <a:solidFill>
                <a:srgbClr val="0070C0"/>
              </a:solidFill>
            </a:endParaRPr>
          </a:p>
          <a:p>
            <a:endParaRPr lang="en-US" dirty="0">
              <a:solidFill>
                <a:srgbClr val="0070C0"/>
              </a:solidFill>
            </a:endParaRPr>
          </a:p>
          <a:p>
            <a:endParaRPr lang="en-US" dirty="0">
              <a:solidFill>
                <a:srgbClr val="0070C0"/>
              </a:solidFill>
            </a:endParaRPr>
          </a:p>
          <a:p>
            <a:endParaRPr lang="en-US" dirty="0">
              <a:solidFill>
                <a:srgbClr val="0070C0"/>
              </a:solidFill>
            </a:endParaRPr>
          </a:p>
          <a:p>
            <a:endParaRPr lang="en-US" dirty="0">
              <a:solidFill>
                <a:srgbClr val="0070C0"/>
              </a:solidFill>
            </a:endParaRPr>
          </a:p>
          <a:p>
            <a:endParaRPr lang="en-US" dirty="0" smtClean="0">
              <a:solidFill>
                <a:srgbClr val="0070C0"/>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60978" y="809455"/>
            <a:ext cx="2247184" cy="3369131"/>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7" grpId="0"/>
      <p:bldP spid="13"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2. Education</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4</a:t>
            </a:fld>
            <a:endParaRPr lang="en-US" sz="1400" dirty="0">
              <a:solidFill>
                <a:schemeClr val="tx1"/>
              </a:solidFill>
            </a:endParaRPr>
          </a:p>
        </p:txBody>
      </p:sp>
      <p:sp>
        <p:nvSpPr>
          <p:cNvPr id="12" name="Rectangle 11"/>
          <p:cNvSpPr/>
          <p:nvPr/>
        </p:nvSpPr>
        <p:spPr>
          <a:xfrm>
            <a:off x="-101256" y="1011134"/>
            <a:ext cx="9245256" cy="523220"/>
          </a:xfrm>
          <a:prstGeom prst="rect">
            <a:avLst/>
          </a:prstGeom>
        </p:spPr>
        <p:txBody>
          <a:bodyPr wrap="square">
            <a:spAutoFit/>
          </a:bodyPr>
          <a:lstStyle/>
          <a:p>
            <a:pPr marL="171450" indent="-171450"/>
            <a:r>
              <a:rPr lang="en-US" sz="2800" b="1" dirty="0">
                <a:solidFill>
                  <a:srgbClr val="00B050"/>
                </a:solidFill>
              </a:rPr>
              <a:t>  </a:t>
            </a:r>
            <a:r>
              <a:rPr lang="en-US" sz="2800" b="1" dirty="0" smtClean="0">
                <a:solidFill>
                  <a:srgbClr val="00B050"/>
                </a:solidFill>
              </a:rPr>
              <a:t>Scientific Degrees </a:t>
            </a:r>
            <a:endParaRPr lang="en-US" dirty="0">
              <a:solidFill>
                <a:srgbClr val="00B050"/>
              </a:solidFill>
              <a:latin typeface="+mj-lt"/>
            </a:endParaRPr>
          </a:p>
        </p:txBody>
      </p:sp>
      <p:sp>
        <p:nvSpPr>
          <p:cNvPr id="5" name="Rectangle 4"/>
          <p:cNvSpPr/>
          <p:nvPr/>
        </p:nvSpPr>
        <p:spPr>
          <a:xfrm>
            <a:off x="58335" y="1534354"/>
            <a:ext cx="8857063" cy="1015663"/>
          </a:xfrm>
          <a:prstGeom prst="rect">
            <a:avLst/>
          </a:prstGeom>
        </p:spPr>
        <p:txBody>
          <a:bodyPr wrap="square">
            <a:spAutoFit/>
          </a:bodyPr>
          <a:lstStyle/>
          <a:p>
            <a:r>
              <a:rPr lang="en-US" sz="2000" b="1" dirty="0">
                <a:solidFill>
                  <a:schemeClr val="accent6">
                    <a:lumMod val="75000"/>
                  </a:schemeClr>
                </a:solidFill>
              </a:rPr>
              <a:t>The General Secondary Education Certificate \ Scientific Section, Ahmed Bin </a:t>
            </a:r>
            <a:r>
              <a:rPr lang="en-US" sz="2000" b="1" dirty="0" err="1">
                <a:solidFill>
                  <a:schemeClr val="accent6">
                    <a:lumMod val="75000"/>
                  </a:schemeClr>
                </a:solidFill>
              </a:rPr>
              <a:t>Hanbal</a:t>
            </a:r>
            <a:r>
              <a:rPr lang="en-US" sz="2000" b="1" dirty="0">
                <a:solidFill>
                  <a:schemeClr val="accent6">
                    <a:lumMod val="75000"/>
                  </a:schemeClr>
                </a:solidFill>
              </a:rPr>
              <a:t> Secondary Ind. Boys School Public </a:t>
            </a:r>
            <a:endParaRPr lang="en-US" sz="2000" b="1" dirty="0" smtClean="0">
              <a:solidFill>
                <a:schemeClr val="accent6">
                  <a:lumMod val="75000"/>
                </a:schemeClr>
              </a:solidFill>
            </a:endParaRPr>
          </a:p>
          <a:p>
            <a:r>
              <a:rPr lang="en-US" sz="2000" dirty="0" smtClean="0"/>
              <a:t>2009 </a:t>
            </a:r>
            <a:r>
              <a:rPr lang="en-US" sz="2000" dirty="0"/>
              <a:t>September - 2010 </a:t>
            </a:r>
            <a:r>
              <a:rPr lang="en-US" sz="2000" dirty="0" smtClean="0"/>
              <a:t>July        </a:t>
            </a:r>
            <a:r>
              <a:rPr lang="en-US" sz="2000" dirty="0">
                <a:solidFill>
                  <a:srgbClr val="0070C0"/>
                </a:solidFill>
              </a:rPr>
              <a:t>Ranked in the top 10 students list in Qatar</a:t>
            </a:r>
          </a:p>
        </p:txBody>
      </p:sp>
      <p:sp>
        <p:nvSpPr>
          <p:cNvPr id="7" name="Rectangle 6"/>
          <p:cNvSpPr/>
          <p:nvPr/>
        </p:nvSpPr>
        <p:spPr>
          <a:xfrm>
            <a:off x="54740" y="2549110"/>
            <a:ext cx="8933264" cy="1015663"/>
          </a:xfrm>
          <a:prstGeom prst="rect">
            <a:avLst/>
          </a:prstGeom>
        </p:spPr>
        <p:txBody>
          <a:bodyPr wrap="square">
            <a:spAutoFit/>
          </a:bodyPr>
          <a:lstStyle/>
          <a:p>
            <a:r>
              <a:rPr lang="en-US" sz="2000" b="1" dirty="0">
                <a:solidFill>
                  <a:schemeClr val="accent6">
                    <a:lumMod val="75000"/>
                  </a:schemeClr>
                </a:solidFill>
              </a:rPr>
              <a:t>B.Sc. in Mechanical Engineering, Qatar University </a:t>
            </a:r>
            <a:endParaRPr lang="en-US" sz="2000" b="1" dirty="0" smtClean="0">
              <a:solidFill>
                <a:schemeClr val="accent6">
                  <a:lumMod val="75000"/>
                </a:schemeClr>
              </a:solidFill>
            </a:endParaRPr>
          </a:p>
          <a:p>
            <a:r>
              <a:rPr lang="en-US" sz="2000" dirty="0" smtClean="0"/>
              <a:t>2011 </a:t>
            </a:r>
            <a:r>
              <a:rPr lang="en-US" sz="2000" dirty="0"/>
              <a:t>February - 2015 </a:t>
            </a:r>
            <a:r>
              <a:rPr lang="en-US" sz="2000" dirty="0" smtClean="0"/>
              <a:t>January   </a:t>
            </a:r>
            <a:r>
              <a:rPr lang="en-US" sz="2000" dirty="0" smtClean="0">
                <a:solidFill>
                  <a:srgbClr val="0070C0"/>
                </a:solidFill>
              </a:rPr>
              <a:t>Awarded 7 distinction certificates (CGPA </a:t>
            </a:r>
            <a:r>
              <a:rPr lang="en-US" sz="2000" dirty="0">
                <a:solidFill>
                  <a:srgbClr val="0070C0"/>
                </a:solidFill>
              </a:rPr>
              <a:t>of </a:t>
            </a:r>
            <a:r>
              <a:rPr lang="en-US" sz="2000" dirty="0" smtClean="0">
                <a:solidFill>
                  <a:srgbClr val="0070C0"/>
                </a:solidFill>
              </a:rPr>
              <a:t>3.59/4.00)</a:t>
            </a:r>
            <a:endParaRPr lang="en-US" sz="2000" dirty="0">
              <a:solidFill>
                <a:srgbClr val="0070C0"/>
              </a:solidFill>
            </a:endParaRPr>
          </a:p>
        </p:txBody>
      </p:sp>
      <p:sp>
        <p:nvSpPr>
          <p:cNvPr id="8" name="Rectangle 7"/>
          <p:cNvSpPr/>
          <p:nvPr/>
        </p:nvSpPr>
        <p:spPr>
          <a:xfrm>
            <a:off x="58335" y="3503586"/>
            <a:ext cx="8857063" cy="1015663"/>
          </a:xfrm>
          <a:prstGeom prst="rect">
            <a:avLst/>
          </a:prstGeom>
        </p:spPr>
        <p:txBody>
          <a:bodyPr wrap="square">
            <a:spAutoFit/>
          </a:bodyPr>
          <a:lstStyle/>
          <a:p>
            <a:r>
              <a:rPr lang="en-US" sz="2000" b="1" dirty="0">
                <a:solidFill>
                  <a:schemeClr val="accent6">
                    <a:lumMod val="75000"/>
                  </a:schemeClr>
                </a:solidFill>
              </a:rPr>
              <a:t>M.Sc. in Mechanical Engineering, Qatar University</a:t>
            </a:r>
            <a:r>
              <a:rPr lang="en-US" sz="2000" b="1" dirty="0"/>
              <a:t> </a:t>
            </a:r>
            <a:endParaRPr lang="en-US" sz="2000" b="1" dirty="0" smtClean="0"/>
          </a:p>
          <a:p>
            <a:r>
              <a:rPr lang="en-US" sz="2000" dirty="0" smtClean="0"/>
              <a:t>2015 </a:t>
            </a:r>
            <a:r>
              <a:rPr lang="en-US" sz="2000" dirty="0"/>
              <a:t>September - 2018 January </a:t>
            </a:r>
            <a:r>
              <a:rPr lang="en-US" sz="2000" dirty="0" smtClean="0"/>
              <a:t>     </a:t>
            </a:r>
            <a:r>
              <a:rPr lang="en-US" sz="2000" dirty="0" smtClean="0">
                <a:solidFill>
                  <a:srgbClr val="0070C0"/>
                </a:solidFill>
              </a:rPr>
              <a:t>Awarded 4 honor certificates (CGPA </a:t>
            </a:r>
            <a:r>
              <a:rPr lang="en-US" sz="2000" dirty="0">
                <a:solidFill>
                  <a:srgbClr val="0070C0"/>
                </a:solidFill>
              </a:rPr>
              <a:t>of </a:t>
            </a:r>
            <a:r>
              <a:rPr lang="en-US" sz="2000" dirty="0" smtClean="0">
                <a:solidFill>
                  <a:srgbClr val="0070C0"/>
                </a:solidFill>
              </a:rPr>
              <a:t>3.68/4.00)</a:t>
            </a:r>
            <a:endParaRPr lang="en-US" sz="2000" dirty="0">
              <a:solidFill>
                <a:srgbClr val="0070C0"/>
              </a:solidFill>
            </a:endParaRPr>
          </a:p>
        </p:txBody>
      </p:sp>
      <p:sp>
        <p:nvSpPr>
          <p:cNvPr id="9" name="Rectangle 8"/>
          <p:cNvSpPr/>
          <p:nvPr/>
        </p:nvSpPr>
        <p:spPr>
          <a:xfrm>
            <a:off x="58334" y="4425405"/>
            <a:ext cx="9085666" cy="1015663"/>
          </a:xfrm>
          <a:prstGeom prst="rect">
            <a:avLst/>
          </a:prstGeom>
        </p:spPr>
        <p:txBody>
          <a:bodyPr wrap="square">
            <a:spAutoFit/>
          </a:bodyPr>
          <a:lstStyle/>
          <a:p>
            <a:r>
              <a:rPr lang="en-US" sz="2000" b="1" dirty="0">
                <a:solidFill>
                  <a:schemeClr val="accent6">
                    <a:lumMod val="75000"/>
                  </a:schemeClr>
                </a:solidFill>
              </a:rPr>
              <a:t>Ph.D. in Mechanical Engineering, Qatar University </a:t>
            </a:r>
            <a:endParaRPr lang="en-US" sz="2000" b="1" dirty="0" smtClean="0">
              <a:solidFill>
                <a:schemeClr val="accent6">
                  <a:lumMod val="75000"/>
                </a:schemeClr>
              </a:solidFill>
            </a:endParaRPr>
          </a:p>
          <a:p>
            <a:r>
              <a:rPr lang="en-US" sz="2000" dirty="0" smtClean="0"/>
              <a:t>2018 </a:t>
            </a:r>
            <a:r>
              <a:rPr lang="en-US" sz="2000" dirty="0"/>
              <a:t>August - 2022 </a:t>
            </a:r>
            <a:r>
              <a:rPr lang="en-US" sz="2000" dirty="0" smtClean="0"/>
              <a:t>May        </a:t>
            </a:r>
            <a:r>
              <a:rPr lang="en-US" sz="2000" dirty="0" smtClean="0">
                <a:solidFill>
                  <a:srgbClr val="0070C0"/>
                </a:solidFill>
              </a:rPr>
              <a:t>Excellency Certificate in Ph.D. Program (CGPA </a:t>
            </a:r>
            <a:r>
              <a:rPr lang="en-US" sz="2000" dirty="0">
                <a:solidFill>
                  <a:srgbClr val="0070C0"/>
                </a:solidFill>
              </a:rPr>
              <a:t>of </a:t>
            </a:r>
            <a:r>
              <a:rPr lang="en-US" sz="2000" dirty="0" smtClean="0">
                <a:solidFill>
                  <a:srgbClr val="0070C0"/>
                </a:solidFill>
              </a:rPr>
              <a:t>3.77/4.00) </a:t>
            </a:r>
            <a:endParaRPr lang="en-US" sz="2000" dirty="0">
              <a:solidFill>
                <a:srgbClr val="0070C0"/>
              </a:solidFill>
            </a:endParaRPr>
          </a:p>
        </p:txBody>
      </p:sp>
      <p:sp>
        <p:nvSpPr>
          <p:cNvPr id="11" name="Rectangle 10"/>
          <p:cNvSpPr/>
          <p:nvPr/>
        </p:nvSpPr>
        <p:spPr>
          <a:xfrm>
            <a:off x="54740" y="5809493"/>
            <a:ext cx="8991598" cy="646331"/>
          </a:xfrm>
          <a:prstGeom prst="rect">
            <a:avLst/>
          </a:prstGeom>
          <a:ln w="28575">
            <a:solidFill>
              <a:srgbClr val="7030A0"/>
            </a:solidFill>
          </a:ln>
        </p:spPr>
        <p:txBody>
          <a:bodyPr wrap="square">
            <a:spAutoFit/>
          </a:bodyPr>
          <a:lstStyle/>
          <a:p>
            <a:r>
              <a:rPr lang="en-US" b="1" dirty="0" smtClean="0">
                <a:solidFill>
                  <a:schemeClr val="accent6">
                    <a:lumMod val="75000"/>
                  </a:schemeClr>
                </a:solidFill>
              </a:rPr>
              <a:t>About to Receive a Second Master Degree in Hybrid and Electric Vehicles Design and Analysis</a:t>
            </a:r>
          </a:p>
          <a:p>
            <a:r>
              <a:rPr lang="en-US" dirty="0" smtClean="0"/>
              <a:t>End of June</a:t>
            </a:r>
            <a:endParaRPr lang="en-US" dirty="0">
              <a:solidFill>
                <a:srgbClr val="0070C0"/>
              </a:solidFill>
            </a:endParaRPr>
          </a:p>
        </p:txBody>
      </p:sp>
    </p:spTree>
    <p:extLst>
      <p:ext uri="{BB962C8B-B14F-4D97-AF65-F5344CB8AC3E}">
        <p14:creationId xmlns:p14="http://schemas.microsoft.com/office/powerpoint/2010/main" val="2100476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0"/>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5</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Profile</a:t>
            </a:r>
            <a:endParaRPr lang="en-US" dirty="0">
              <a:solidFill>
                <a:srgbClr val="00B050"/>
              </a:solidFill>
              <a:latin typeface="+mj-lt"/>
            </a:endParaRPr>
          </a:p>
        </p:txBody>
      </p:sp>
      <p:sp>
        <p:nvSpPr>
          <p:cNvPr id="2" name="Rectangle 1"/>
          <p:cNvSpPr/>
          <p:nvPr/>
        </p:nvSpPr>
        <p:spPr>
          <a:xfrm>
            <a:off x="58337" y="1402731"/>
            <a:ext cx="9161863" cy="5201424"/>
          </a:xfrm>
          <a:prstGeom prst="rect">
            <a:avLst/>
          </a:prstGeom>
        </p:spPr>
        <p:txBody>
          <a:bodyPr wrap="square">
            <a:spAutoFit/>
          </a:bodyPr>
          <a:lstStyle/>
          <a:p>
            <a:pPr>
              <a:lnSpc>
                <a:spcPct val="150000"/>
              </a:lnSpc>
            </a:pPr>
            <a:r>
              <a:rPr lang="en-US" sz="2400" b="1" dirty="0" smtClean="0">
                <a:solidFill>
                  <a:schemeClr val="accent6">
                    <a:lumMod val="75000"/>
                  </a:schemeClr>
                </a:solidFill>
              </a:rPr>
              <a:t>ResearchGate: </a:t>
            </a:r>
            <a:r>
              <a:rPr lang="en-US" sz="2400" dirty="0" smtClean="0">
                <a:solidFill>
                  <a:srgbClr val="0070C0"/>
                </a:solidFill>
                <a:hlinkClick r:id="rId3"/>
              </a:rPr>
              <a:t>https://www.researchgate.net/profile/Abdellatif-Sadeq</a:t>
            </a:r>
            <a:endParaRPr lang="en-US" sz="2400" dirty="0" smtClean="0">
              <a:solidFill>
                <a:srgbClr val="0070C0"/>
              </a:solidFill>
            </a:endParaRPr>
          </a:p>
          <a:p>
            <a:pPr>
              <a:lnSpc>
                <a:spcPct val="150000"/>
              </a:lnSpc>
            </a:pPr>
            <a:r>
              <a:rPr lang="en-US" sz="2400" b="1" dirty="0">
                <a:solidFill>
                  <a:schemeClr val="accent6">
                    <a:lumMod val="75000"/>
                  </a:schemeClr>
                </a:solidFill>
              </a:rPr>
              <a:t>ORCID </a:t>
            </a:r>
            <a:r>
              <a:rPr lang="en-US" sz="2400" b="1" dirty="0" err="1">
                <a:solidFill>
                  <a:schemeClr val="accent6">
                    <a:lumMod val="75000"/>
                  </a:schemeClr>
                </a:solidFill>
              </a:rPr>
              <a:t>iD</a:t>
            </a:r>
            <a:r>
              <a:rPr lang="en-US" sz="2400" b="1" dirty="0">
                <a:solidFill>
                  <a:schemeClr val="accent6">
                    <a:lumMod val="75000"/>
                  </a:schemeClr>
                </a:solidFill>
              </a:rPr>
              <a:t>: </a:t>
            </a:r>
            <a:r>
              <a:rPr lang="en-US" sz="2400" dirty="0" smtClean="0"/>
              <a:t>0000-0002-1825-0304</a:t>
            </a:r>
            <a:endParaRPr lang="en-US" sz="2400" dirty="0" smtClean="0">
              <a:solidFill>
                <a:srgbClr val="0070C0"/>
              </a:solidFill>
            </a:endParaRPr>
          </a:p>
          <a:p>
            <a:r>
              <a:rPr lang="en-US" sz="2400" b="1" dirty="0" smtClean="0">
                <a:solidFill>
                  <a:schemeClr val="accent6">
                    <a:lumMod val="75000"/>
                  </a:schemeClr>
                </a:solidFill>
              </a:rPr>
              <a:t>Google Scholar: </a:t>
            </a:r>
            <a:r>
              <a:rPr lang="en-US" sz="2400" u="sng" dirty="0" smtClean="0">
                <a:solidFill>
                  <a:srgbClr val="0070C0"/>
                </a:solidFill>
              </a:rPr>
              <a:t>https</a:t>
            </a:r>
            <a:r>
              <a:rPr lang="en-US" sz="2400" u="sng" dirty="0">
                <a:solidFill>
                  <a:srgbClr val="0070C0"/>
                </a:solidFill>
              </a:rPr>
              <a:t>://</a:t>
            </a:r>
            <a:r>
              <a:rPr lang="en-US" sz="2400" u="sng" dirty="0" smtClean="0">
                <a:solidFill>
                  <a:srgbClr val="0070C0"/>
                </a:solidFill>
              </a:rPr>
              <a:t>scholar.google.com/citations?hl=en&amp;user=dkkLKo0AAAAJ</a:t>
            </a:r>
            <a:endParaRPr lang="en-US" sz="2400" dirty="0" smtClean="0">
              <a:solidFill>
                <a:srgbClr val="0070C0"/>
              </a:solidFill>
            </a:endParaRPr>
          </a:p>
          <a:p>
            <a:endParaRPr lang="en-US" sz="2000" dirty="0"/>
          </a:p>
          <a:p>
            <a:r>
              <a:rPr lang="en-US" sz="2400" b="1" dirty="0" smtClean="0">
                <a:solidFill>
                  <a:schemeClr val="accent6">
                    <a:lumMod val="75000"/>
                  </a:schemeClr>
                </a:solidFill>
              </a:rPr>
              <a:t>Areas of Expertise: </a:t>
            </a:r>
          </a:p>
          <a:p>
            <a:r>
              <a:rPr lang="en-US" sz="2400" b="1" dirty="0" smtClean="0">
                <a:solidFill>
                  <a:srgbClr val="7030A0"/>
                </a:solidFill>
              </a:rPr>
              <a:t>Major Areas </a:t>
            </a:r>
            <a:r>
              <a:rPr lang="en-US" sz="2400" dirty="0" err="1" smtClean="0"/>
              <a:t>i</a:t>
            </a:r>
            <a:r>
              <a:rPr lang="en-US" sz="2400" dirty="0" smtClean="0"/>
              <a:t>) Internal </a:t>
            </a:r>
            <a:r>
              <a:rPr lang="en-US" sz="2400" dirty="0"/>
              <a:t>combustion engines, </a:t>
            </a:r>
            <a:r>
              <a:rPr lang="en-US" sz="2400" dirty="0" smtClean="0"/>
              <a:t>ii) Premixed </a:t>
            </a:r>
            <a:r>
              <a:rPr lang="en-US" sz="2400" dirty="0"/>
              <a:t>turbulent combustion, </a:t>
            </a:r>
            <a:r>
              <a:rPr lang="en-US" sz="2400" dirty="0" smtClean="0"/>
              <a:t>iii) Alternative </a:t>
            </a:r>
            <a:r>
              <a:rPr lang="en-US" sz="2400" dirty="0"/>
              <a:t>f</a:t>
            </a:r>
            <a:r>
              <a:rPr lang="en-US" sz="2400" dirty="0" smtClean="0"/>
              <a:t>uels, iv) Fuel technology, v) </a:t>
            </a:r>
            <a:r>
              <a:rPr lang="en-US" sz="2400" dirty="0"/>
              <a:t>Turbulence modelling, </a:t>
            </a:r>
            <a:r>
              <a:rPr lang="en-US" sz="2400" dirty="0" smtClean="0"/>
              <a:t>vi) </a:t>
            </a:r>
            <a:r>
              <a:rPr lang="en-US" sz="2400" dirty="0"/>
              <a:t>EV/HEV vehicles design and </a:t>
            </a:r>
            <a:r>
              <a:rPr lang="en-US" sz="2400" dirty="0" smtClean="0"/>
              <a:t>analysis, vii) Heat transfer</a:t>
            </a:r>
          </a:p>
          <a:p>
            <a:r>
              <a:rPr lang="en-US" sz="2400" b="1" dirty="0" smtClean="0">
                <a:solidFill>
                  <a:srgbClr val="7030A0"/>
                </a:solidFill>
              </a:rPr>
              <a:t>Minor Areas </a:t>
            </a:r>
            <a:endParaRPr lang="en-US" sz="2400" b="1" dirty="0">
              <a:solidFill>
                <a:srgbClr val="7030A0"/>
              </a:solidFill>
            </a:endParaRPr>
          </a:p>
          <a:p>
            <a:r>
              <a:rPr lang="en-US" sz="2400" dirty="0" smtClean="0"/>
              <a:t> </a:t>
            </a:r>
            <a:r>
              <a:rPr lang="en-US" sz="2400" dirty="0" err="1" smtClean="0"/>
              <a:t>i</a:t>
            </a:r>
            <a:r>
              <a:rPr lang="en-US" sz="2400" dirty="0" smtClean="0"/>
              <a:t>) </a:t>
            </a:r>
            <a:r>
              <a:rPr lang="en-US" sz="2400" dirty="0"/>
              <a:t>Hydrogen production and </a:t>
            </a:r>
            <a:r>
              <a:rPr lang="en-US" sz="2400" dirty="0" smtClean="0"/>
              <a:t>combustion, ii) Renewable </a:t>
            </a:r>
            <a:r>
              <a:rPr lang="en-US" sz="2400" dirty="0"/>
              <a:t>energy utilization, </a:t>
            </a:r>
            <a:r>
              <a:rPr lang="en-US" sz="2400" dirty="0" smtClean="0"/>
              <a:t>iii) Sustainable development, iv) HVAC</a:t>
            </a:r>
          </a:p>
          <a:p>
            <a:pPr marL="342900" indent="-342900">
              <a:buFont typeface="Arial" panose="020B0604020202020204" pitchFamily="34" charset="0"/>
              <a:buChar char="•"/>
            </a:pPr>
            <a:endParaRPr lang="en-US" sz="2400" b="1" dirty="0">
              <a:solidFill>
                <a:schemeClr val="accent6">
                  <a:lumMod val="75000"/>
                </a:schemeClr>
              </a:solidFill>
            </a:endParaRPr>
          </a:p>
        </p:txBody>
      </p:sp>
    </p:spTree>
    <p:extLst>
      <p:ext uri="{BB962C8B-B14F-4D97-AF65-F5344CB8AC3E}">
        <p14:creationId xmlns:p14="http://schemas.microsoft.com/office/powerpoint/2010/main" val="14555572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6</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Profile</a:t>
            </a:r>
            <a:endParaRPr lang="en-US" dirty="0">
              <a:solidFill>
                <a:srgbClr val="00B050"/>
              </a:solidFill>
              <a:latin typeface="+mj-lt"/>
            </a:endParaRPr>
          </a:p>
        </p:txBody>
      </p:sp>
      <p:sp>
        <p:nvSpPr>
          <p:cNvPr id="3" name="Rectangle 2"/>
          <p:cNvSpPr/>
          <p:nvPr/>
        </p:nvSpPr>
        <p:spPr>
          <a:xfrm>
            <a:off x="152400" y="1524000"/>
            <a:ext cx="8229600" cy="2308324"/>
          </a:xfrm>
          <a:prstGeom prst="rect">
            <a:avLst/>
          </a:prstGeom>
        </p:spPr>
        <p:txBody>
          <a:bodyPr wrap="square">
            <a:spAutoFit/>
          </a:bodyPr>
          <a:lstStyle/>
          <a:p>
            <a:r>
              <a:rPr lang="en-US" sz="2400" b="1" dirty="0">
                <a:solidFill>
                  <a:schemeClr val="accent6">
                    <a:lumMod val="75000"/>
                  </a:schemeClr>
                </a:solidFill>
              </a:rPr>
              <a:t>Statistics: </a:t>
            </a:r>
          </a:p>
          <a:p>
            <a:pPr marL="342900" indent="-342900">
              <a:buFont typeface="Arial" panose="020B0604020202020204" pitchFamily="34" charset="0"/>
              <a:buChar char="•"/>
            </a:pPr>
            <a:r>
              <a:rPr lang="en-US" sz="2400" dirty="0" smtClean="0"/>
              <a:t>13 </a:t>
            </a:r>
            <a:r>
              <a:rPr lang="en-US" sz="2400" dirty="0"/>
              <a:t>journal papers, 6 published, </a:t>
            </a:r>
            <a:r>
              <a:rPr lang="en-US" sz="2400" dirty="0" smtClean="0"/>
              <a:t>4 </a:t>
            </a:r>
            <a:r>
              <a:rPr lang="en-US" sz="2400" dirty="0"/>
              <a:t>under review and </a:t>
            </a:r>
            <a:r>
              <a:rPr lang="en-US" sz="2400" dirty="0" smtClean="0"/>
              <a:t>3 </a:t>
            </a:r>
            <a:r>
              <a:rPr lang="en-US" sz="2400" dirty="0"/>
              <a:t>under </a:t>
            </a:r>
            <a:r>
              <a:rPr lang="en-US" sz="2400" dirty="0" smtClean="0"/>
              <a:t>preparation</a:t>
            </a:r>
            <a:endParaRPr lang="en-US" sz="2400" dirty="0"/>
          </a:p>
          <a:p>
            <a:pPr marL="342900" indent="-342900">
              <a:buFont typeface="Arial" panose="020B0604020202020204" pitchFamily="34" charset="0"/>
              <a:buChar char="•"/>
            </a:pPr>
            <a:r>
              <a:rPr lang="en-US" sz="2400" dirty="0"/>
              <a:t>4 conference </a:t>
            </a:r>
            <a:r>
              <a:rPr lang="en-US" sz="2400" dirty="0" smtClean="0"/>
              <a:t>papers</a:t>
            </a:r>
          </a:p>
          <a:p>
            <a:pPr marL="342900" indent="-342900">
              <a:buFont typeface="Arial" panose="020B0604020202020204" pitchFamily="34" charset="0"/>
              <a:buChar char="•"/>
            </a:pPr>
            <a:r>
              <a:rPr lang="en-US" sz="2400" dirty="0" smtClean="0"/>
              <a:t>19 </a:t>
            </a:r>
            <a:r>
              <a:rPr lang="en-US" sz="2400" dirty="0"/>
              <a:t>projects, </a:t>
            </a:r>
            <a:r>
              <a:rPr lang="en-US" sz="2400" dirty="0" smtClean="0"/>
              <a:t>2 books, </a:t>
            </a:r>
            <a:r>
              <a:rPr lang="en-US" sz="2400" dirty="0"/>
              <a:t>1 </a:t>
            </a:r>
            <a:r>
              <a:rPr lang="en-US" sz="2400" dirty="0" smtClean="0"/>
              <a:t>user manual, 1 method, 1 </a:t>
            </a:r>
            <a:r>
              <a:rPr lang="en-US" sz="2400" dirty="0"/>
              <a:t>seminar, </a:t>
            </a:r>
            <a:r>
              <a:rPr lang="en-US" sz="2400" dirty="0" smtClean="0"/>
              <a:t>M.Sc. </a:t>
            </a:r>
            <a:r>
              <a:rPr lang="en-US" sz="2400" dirty="0"/>
              <a:t>thesis and Ph.D. dissertation</a:t>
            </a:r>
          </a:p>
        </p:txBody>
      </p:sp>
      <p:sp>
        <p:nvSpPr>
          <p:cNvPr id="2" name="TextBox 1"/>
          <p:cNvSpPr txBox="1"/>
          <p:nvPr/>
        </p:nvSpPr>
        <p:spPr>
          <a:xfrm>
            <a:off x="2362200" y="4332385"/>
            <a:ext cx="5334000" cy="400110"/>
          </a:xfrm>
          <a:prstGeom prst="rect">
            <a:avLst/>
          </a:prstGeom>
          <a:noFill/>
        </p:spPr>
        <p:txBody>
          <a:bodyPr wrap="square" rtlCol="0">
            <a:spAutoFit/>
          </a:bodyPr>
          <a:lstStyle/>
          <a:p>
            <a:r>
              <a:rPr lang="en-US" sz="2000" dirty="0" smtClean="0">
                <a:solidFill>
                  <a:srgbClr val="7030A0"/>
                </a:solidFill>
              </a:rPr>
              <a:t>as recorded in ResearchGate on 13/04/2023</a:t>
            </a:r>
            <a:endParaRPr lang="en-US" sz="2000" dirty="0">
              <a:solidFill>
                <a:srgbClr val="7030A0"/>
              </a:solidFill>
            </a:endParaRPr>
          </a:p>
        </p:txBody>
      </p:sp>
      <p:pic>
        <p:nvPicPr>
          <p:cNvPr id="5" name="Picture 4"/>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1044262" y="4732495"/>
            <a:ext cx="6954220" cy="2000529"/>
          </a:xfrm>
          <a:prstGeom prst="rect">
            <a:avLst/>
          </a:prstGeom>
        </p:spPr>
      </p:pic>
    </p:spTree>
    <p:extLst>
      <p:ext uri="{BB962C8B-B14F-4D97-AF65-F5344CB8AC3E}">
        <p14:creationId xmlns:p14="http://schemas.microsoft.com/office/powerpoint/2010/main" val="8975442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7</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52400" y="2456947"/>
            <a:ext cx="8229600" cy="1015663"/>
          </a:xfrm>
          <a:prstGeom prst="rect">
            <a:avLst/>
          </a:prstGeom>
        </p:spPr>
        <p:txBody>
          <a:bodyPr wrap="square">
            <a:spAutoFit/>
          </a:bodyPr>
          <a:lstStyle/>
          <a:p>
            <a:r>
              <a:rPr lang="en-US" sz="2400" b="1" dirty="0" smtClean="0">
                <a:solidFill>
                  <a:schemeClr val="accent6">
                    <a:lumMod val="75000"/>
                  </a:schemeClr>
                </a:solidFill>
              </a:rPr>
              <a:t>Problem Definition: </a:t>
            </a:r>
            <a:r>
              <a:rPr lang="en-US" dirty="0" smtClean="0"/>
              <a:t>determine the suitability of replacing the use of diesel fuel by GTL, and 50/50 diesel/GTL blend</a:t>
            </a:r>
            <a:r>
              <a:rPr lang="en-US" dirty="0"/>
              <a:t> </a:t>
            </a:r>
            <a:r>
              <a:rPr lang="en-US" dirty="0" smtClean="0"/>
              <a:t>by numerically studying the premixed turbulent combustion of the these three fuels.</a:t>
            </a:r>
            <a:endParaRPr lang="en-US" dirty="0"/>
          </a:p>
        </p:txBody>
      </p:sp>
      <p:sp>
        <p:nvSpPr>
          <p:cNvPr id="9" name="Rectangle 8"/>
          <p:cNvSpPr/>
          <p:nvPr/>
        </p:nvSpPr>
        <p:spPr>
          <a:xfrm>
            <a:off x="137864" y="3423328"/>
            <a:ext cx="8929936" cy="1292662"/>
          </a:xfrm>
          <a:prstGeom prst="rect">
            <a:avLst/>
          </a:prstGeom>
        </p:spPr>
        <p:txBody>
          <a:bodyPr wrap="square">
            <a:spAutoFit/>
          </a:bodyPr>
          <a:lstStyle/>
          <a:p>
            <a:r>
              <a:rPr lang="en-US" sz="2400" b="1" dirty="0" smtClean="0">
                <a:solidFill>
                  <a:schemeClr val="accent6">
                    <a:lumMod val="75000"/>
                  </a:schemeClr>
                </a:solidFill>
              </a:rPr>
              <a:t>Objectives: </a:t>
            </a:r>
            <a:r>
              <a:rPr lang="en-US" dirty="0" smtClean="0"/>
              <a:t>numerically study the premixed turbulent </a:t>
            </a:r>
            <a:r>
              <a:rPr lang="en-US" dirty="0" err="1" smtClean="0"/>
              <a:t>combustionof</a:t>
            </a:r>
            <a:r>
              <a:rPr lang="en-US" dirty="0" smtClean="0"/>
              <a:t> </a:t>
            </a:r>
            <a:r>
              <a:rPr lang="en-US" dirty="0"/>
              <a:t>GTL fuel and 50/50 </a:t>
            </a:r>
            <a:r>
              <a:rPr lang="en-US" dirty="0" smtClean="0"/>
              <a:t>diesel-GTL blend </a:t>
            </a:r>
            <a:r>
              <a:rPr lang="en-US" dirty="0"/>
              <a:t>and compare them to </a:t>
            </a:r>
            <a:r>
              <a:rPr lang="en-US" dirty="0" smtClean="0"/>
              <a:t>diesel </a:t>
            </a:r>
            <a:r>
              <a:rPr lang="en-US" dirty="0"/>
              <a:t>under a wide range of equivalence ratio (0.7 &lt; </a:t>
            </a:r>
            <a:r>
              <a:rPr lang="az-Cyrl-AZ" dirty="0"/>
              <a:t>Ф &lt; 1.3) </a:t>
            </a:r>
            <a:r>
              <a:rPr lang="en-US" dirty="0"/>
              <a:t>and turbulence intensities (0.5 m/s &lt; u′ &lt; 3.0 m/ </a:t>
            </a:r>
            <a:r>
              <a:rPr lang="en-US" dirty="0" smtClean="0"/>
              <a:t>s) using </a:t>
            </a:r>
            <a:r>
              <a:rPr lang="en-US" dirty="0" err="1" smtClean="0"/>
              <a:t>Zimont</a:t>
            </a:r>
            <a:r>
              <a:rPr lang="en-US" dirty="0" smtClean="0"/>
              <a:t> </a:t>
            </a:r>
            <a:r>
              <a:rPr lang="en-US" dirty="0"/>
              <a:t>Turbulent Flame Speed Closure (</a:t>
            </a:r>
            <a:r>
              <a:rPr lang="en-US" dirty="0" err="1"/>
              <a:t>Zimont</a:t>
            </a:r>
            <a:r>
              <a:rPr lang="en-US" dirty="0"/>
              <a:t> TFC) model</a:t>
            </a:r>
          </a:p>
        </p:txBody>
      </p:sp>
      <p:sp>
        <p:nvSpPr>
          <p:cNvPr id="10" name="Rectangle 9"/>
          <p:cNvSpPr/>
          <p:nvPr/>
        </p:nvSpPr>
        <p:spPr>
          <a:xfrm>
            <a:off x="137865" y="4622042"/>
            <a:ext cx="8839199" cy="1292662"/>
          </a:xfrm>
          <a:prstGeom prst="rect">
            <a:avLst/>
          </a:prstGeom>
        </p:spPr>
        <p:txBody>
          <a:bodyPr wrap="square">
            <a:spAutoFit/>
          </a:bodyPr>
          <a:lstStyle/>
          <a:p>
            <a:r>
              <a:rPr lang="en-US" sz="2400" b="1" dirty="0" smtClean="0">
                <a:solidFill>
                  <a:schemeClr val="accent6">
                    <a:lumMod val="75000"/>
                  </a:schemeClr>
                </a:solidFill>
              </a:rPr>
              <a:t>Key Research Outcomes: </a:t>
            </a:r>
          </a:p>
          <a:p>
            <a:pPr marL="400050" indent="-400050">
              <a:buAutoNum type="romanLcParenBoth"/>
            </a:pPr>
            <a:r>
              <a:rPr lang="en-US" dirty="0" smtClean="0"/>
              <a:t>Rich </a:t>
            </a:r>
            <a:r>
              <a:rPr lang="en-US" dirty="0"/>
              <a:t>diesel and lean GTL fuels are characterized by </a:t>
            </a:r>
            <a:r>
              <a:rPr lang="en-US" dirty="0" smtClean="0"/>
              <a:t>higher </a:t>
            </a:r>
            <a:r>
              <a:rPr lang="en-US" dirty="0"/>
              <a:t>turbulent flame </a:t>
            </a:r>
            <a:r>
              <a:rPr lang="en-US" dirty="0" smtClean="0"/>
              <a:t>speeds</a:t>
            </a:r>
          </a:p>
          <a:p>
            <a:pPr marL="400050" indent="-400050">
              <a:buAutoNum type="romanLcParenBoth"/>
            </a:pPr>
            <a:r>
              <a:rPr lang="en-US" dirty="0" err="1" smtClean="0"/>
              <a:t>Re</a:t>
            </a:r>
            <a:r>
              <a:rPr lang="en-US" baseline="-25000" dirty="0" err="1" smtClean="0"/>
              <a:t>T</a:t>
            </a:r>
            <a:r>
              <a:rPr lang="en-US" dirty="0" smtClean="0"/>
              <a:t> </a:t>
            </a:r>
            <a:r>
              <a:rPr lang="en-US" dirty="0"/>
              <a:t>and Da are found to be greater for stoichiometric GTL fuel </a:t>
            </a:r>
            <a:r>
              <a:rPr lang="en-US" dirty="0" smtClean="0"/>
              <a:t>at t=30ms</a:t>
            </a:r>
          </a:p>
          <a:p>
            <a:pPr marL="400050" indent="-400050">
              <a:buAutoNum type="romanLcParenBoth"/>
            </a:pPr>
            <a:r>
              <a:rPr lang="en-US" dirty="0" smtClean="0"/>
              <a:t>Wrinkled </a:t>
            </a:r>
            <a:r>
              <a:rPr lang="en-US" dirty="0" err="1"/>
              <a:t>flamelet</a:t>
            </a:r>
            <a:r>
              <a:rPr lang="en-US" dirty="0"/>
              <a:t> </a:t>
            </a:r>
            <a:r>
              <a:rPr lang="en-US" dirty="0" smtClean="0"/>
              <a:t>in </a:t>
            </a:r>
            <a:r>
              <a:rPr lang="en-US" dirty="0" err="1" smtClean="0"/>
              <a:t>Borghi</a:t>
            </a:r>
            <a:r>
              <a:rPr lang="en-US" dirty="0" smtClean="0"/>
              <a:t> diagram at u`=0.5m/s, and corrugated u`=1.5m/s, 3.0m/s</a:t>
            </a:r>
            <a:endParaRPr lang="en-US" dirty="0"/>
          </a:p>
        </p:txBody>
      </p:sp>
      <p:sp>
        <p:nvSpPr>
          <p:cNvPr id="11" name="Rectangle 10"/>
          <p:cNvSpPr/>
          <p:nvPr/>
        </p:nvSpPr>
        <p:spPr>
          <a:xfrm>
            <a:off x="152400" y="5914704"/>
            <a:ext cx="8229600" cy="738664"/>
          </a:xfrm>
          <a:prstGeom prst="rect">
            <a:avLst/>
          </a:prstGeom>
        </p:spPr>
        <p:txBody>
          <a:bodyPr wrap="square">
            <a:spAutoFit/>
          </a:bodyPr>
          <a:lstStyle/>
          <a:p>
            <a:r>
              <a:rPr lang="en-US" sz="2400" b="1" dirty="0" smtClean="0">
                <a:solidFill>
                  <a:schemeClr val="accent6">
                    <a:lumMod val="75000"/>
                  </a:schemeClr>
                </a:solidFill>
              </a:rPr>
              <a:t>Contribution: </a:t>
            </a:r>
            <a:r>
              <a:rPr lang="en-US" dirty="0" smtClean="0"/>
              <a:t>literature review, developing CFD code, modelling, analysis, data handling, results and discussions, </a:t>
            </a:r>
            <a:r>
              <a:rPr lang="en-US" dirty="0"/>
              <a:t>and conclusions</a:t>
            </a:r>
          </a:p>
        </p:txBody>
      </p:sp>
      <p:sp>
        <p:nvSpPr>
          <p:cNvPr id="13" name="Rectangle 12"/>
          <p:cNvSpPr/>
          <p:nvPr/>
        </p:nvSpPr>
        <p:spPr>
          <a:xfrm>
            <a:off x="137864" y="1405232"/>
            <a:ext cx="8839200" cy="1200329"/>
          </a:xfrm>
          <a:prstGeom prst="rect">
            <a:avLst/>
          </a:prstGeom>
        </p:spPr>
        <p:txBody>
          <a:bodyPr wrap="square">
            <a:spAutoFit/>
          </a:bodyPr>
          <a:lstStyle/>
          <a:p>
            <a:r>
              <a:rPr lang="en-US" dirty="0" smtClean="0"/>
              <a:t>1) </a:t>
            </a:r>
            <a:r>
              <a:rPr lang="en-US" b="1" dirty="0" smtClean="0"/>
              <a:t>A</a:t>
            </a:r>
            <a:r>
              <a:rPr lang="en-US" b="1" dirty="0"/>
              <a:t>. M. Sadeq, </a:t>
            </a:r>
            <a:r>
              <a:rPr lang="en-US" dirty="0"/>
              <a:t>S. F. Ahmed, and A. K. </a:t>
            </a:r>
            <a:r>
              <a:rPr lang="en-US" dirty="0" err="1"/>
              <a:t>Sleiti</a:t>
            </a:r>
            <a:r>
              <a:rPr lang="en-US" dirty="0"/>
              <a:t>, </a:t>
            </a:r>
            <a:r>
              <a:rPr lang="en-US" dirty="0">
                <a:solidFill>
                  <a:srgbClr val="C00000"/>
                </a:solidFill>
              </a:rPr>
              <a:t>“Transient 3D simulations of turbulent premixed flames of gas-to-liquid (GTL) fuel in a fan-stirred combustion vessel,” </a:t>
            </a:r>
            <a:r>
              <a:rPr lang="en-US" dirty="0"/>
              <a:t>Fuel, vol. 291, no. February, p. 120184, 2021, </a:t>
            </a:r>
            <a:r>
              <a:rPr lang="en-US" dirty="0" err="1"/>
              <a:t>doi</a:t>
            </a:r>
            <a:r>
              <a:rPr lang="en-US" dirty="0"/>
              <a:t>: 10.1016/j.fuel.2021.120184</a:t>
            </a:r>
            <a:r>
              <a:rPr lang="en-US" dirty="0" smtClean="0"/>
              <a:t>. </a:t>
            </a:r>
            <a:r>
              <a:rPr lang="en-US" dirty="0" smtClean="0">
                <a:solidFill>
                  <a:schemeClr val="accent6">
                    <a:lumMod val="75000"/>
                  </a:schemeClr>
                </a:solidFill>
              </a:rPr>
              <a:t>May    2021       </a:t>
            </a:r>
            <a:r>
              <a:rPr lang="en-US" dirty="0">
                <a:solidFill>
                  <a:schemeClr val="accent6">
                    <a:lumMod val="75000"/>
                  </a:schemeClr>
                </a:solidFill>
              </a:rPr>
              <a:t>Q1      6.609</a:t>
            </a:r>
          </a:p>
          <a:p>
            <a:endParaRPr lang="en-US" dirty="0"/>
          </a:p>
        </p:txBody>
      </p:sp>
    </p:spTree>
    <p:extLst>
      <p:ext uri="{BB962C8B-B14F-4D97-AF65-F5344CB8AC3E}">
        <p14:creationId xmlns:p14="http://schemas.microsoft.com/office/powerpoint/2010/main" val="1498470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fade">
                                      <p:cBhvr>
                                        <p:cTn id="32" dur="500"/>
                                        <p:tgtEl>
                                          <p:spTgt spid="1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3" end="3"/>
                                            </p:txEl>
                                          </p:spTgt>
                                        </p:tgtEl>
                                        <p:attrNameLst>
                                          <p:attrName>style.visibility</p:attrName>
                                        </p:attrNameLst>
                                      </p:cBhvr>
                                      <p:to>
                                        <p:strVal val="visible"/>
                                      </p:to>
                                    </p:set>
                                    <p:animEffect transition="in" filter="fade">
                                      <p:cBhvr>
                                        <p:cTn id="37" dur="500"/>
                                        <p:tgtEl>
                                          <p:spTgt spid="1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8</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52400" y="2456947"/>
            <a:ext cx="8229600" cy="738664"/>
          </a:xfrm>
          <a:prstGeom prst="rect">
            <a:avLst/>
          </a:prstGeom>
        </p:spPr>
        <p:txBody>
          <a:bodyPr wrap="square">
            <a:spAutoFit/>
          </a:bodyPr>
          <a:lstStyle/>
          <a:p>
            <a:r>
              <a:rPr lang="en-US" sz="2400" b="1" dirty="0" smtClean="0">
                <a:solidFill>
                  <a:schemeClr val="accent6">
                    <a:lumMod val="75000"/>
                  </a:schemeClr>
                </a:solidFill>
              </a:rPr>
              <a:t>Problem Definition: </a:t>
            </a:r>
            <a:r>
              <a:rPr lang="en-US" dirty="0"/>
              <a:t>overview the significant issues associated with the use of fan-stirred </a:t>
            </a:r>
            <a:r>
              <a:rPr lang="en-US" dirty="0" smtClean="0"/>
              <a:t>combustion bombs</a:t>
            </a:r>
            <a:endParaRPr lang="en-US" dirty="0"/>
          </a:p>
        </p:txBody>
      </p:sp>
      <p:sp>
        <p:nvSpPr>
          <p:cNvPr id="9" name="Rectangle 8"/>
          <p:cNvSpPr/>
          <p:nvPr/>
        </p:nvSpPr>
        <p:spPr>
          <a:xfrm>
            <a:off x="137864" y="3190626"/>
            <a:ext cx="8929936" cy="1292662"/>
          </a:xfrm>
          <a:prstGeom prst="rect">
            <a:avLst/>
          </a:prstGeom>
        </p:spPr>
        <p:txBody>
          <a:bodyPr wrap="square">
            <a:spAutoFit/>
          </a:bodyPr>
          <a:lstStyle/>
          <a:p>
            <a:r>
              <a:rPr lang="en-US" sz="2400" b="1" dirty="0" smtClean="0">
                <a:solidFill>
                  <a:schemeClr val="accent6">
                    <a:lumMod val="75000"/>
                  </a:schemeClr>
                </a:solidFill>
              </a:rPr>
              <a:t>Objectives: </a:t>
            </a:r>
            <a:r>
              <a:rPr lang="en-US" dirty="0" smtClean="0"/>
              <a:t>1) review the </a:t>
            </a:r>
            <a:r>
              <a:rPr lang="en-US" dirty="0"/>
              <a:t>effect of varying fan speed and </a:t>
            </a:r>
            <a:r>
              <a:rPr lang="en-US" dirty="0" smtClean="0"/>
              <a:t>geometry, and study the measurement techniques for measuring flame speed, 2)study </a:t>
            </a:r>
            <a:r>
              <a:rPr lang="en-US" dirty="0"/>
              <a:t>of the effect of using different types of fuels on combustion </a:t>
            </a:r>
            <a:r>
              <a:rPr lang="en-US" dirty="0" smtClean="0"/>
              <a:t>characteristics, 3) review the </a:t>
            </a:r>
            <a:r>
              <a:rPr lang="en-US" dirty="0"/>
              <a:t>use of diesel and gasoline optical engine setups as advanced flame visualization </a:t>
            </a:r>
            <a:r>
              <a:rPr lang="en-US" dirty="0" smtClean="0"/>
              <a:t>tools.</a:t>
            </a:r>
            <a:endParaRPr lang="en-US" dirty="0"/>
          </a:p>
        </p:txBody>
      </p:sp>
      <p:sp>
        <p:nvSpPr>
          <p:cNvPr id="10" name="Rectangle 9"/>
          <p:cNvSpPr/>
          <p:nvPr/>
        </p:nvSpPr>
        <p:spPr>
          <a:xfrm>
            <a:off x="117764" y="4393456"/>
            <a:ext cx="8839200" cy="1846659"/>
          </a:xfrm>
          <a:prstGeom prst="rect">
            <a:avLst/>
          </a:prstGeom>
        </p:spPr>
        <p:txBody>
          <a:bodyPr wrap="square">
            <a:spAutoFit/>
          </a:bodyPr>
          <a:lstStyle/>
          <a:p>
            <a:r>
              <a:rPr lang="en-US" sz="2400" b="1" dirty="0" smtClean="0">
                <a:solidFill>
                  <a:schemeClr val="accent6">
                    <a:lumMod val="75000"/>
                  </a:schemeClr>
                </a:solidFill>
              </a:rPr>
              <a:t>Key Research Outcomes: </a:t>
            </a:r>
          </a:p>
          <a:p>
            <a:pPr marL="400050" indent="-400050">
              <a:buAutoNum type="romanLcParenBoth"/>
            </a:pPr>
            <a:r>
              <a:rPr lang="en-US" dirty="0" smtClean="0"/>
              <a:t>Fan-stirred combustion bomb is the most widely used configuration</a:t>
            </a:r>
          </a:p>
          <a:p>
            <a:pPr marL="400050" indent="-400050">
              <a:buAutoNum type="romanLcParenBoth"/>
            </a:pPr>
            <a:r>
              <a:rPr lang="en-US" dirty="0" smtClean="0"/>
              <a:t>Easy-control </a:t>
            </a:r>
            <a:r>
              <a:rPr lang="en-US" dirty="0"/>
              <a:t>of the initial temperature, pressure, and turbulent </a:t>
            </a:r>
            <a:r>
              <a:rPr lang="en-US" dirty="0" smtClean="0"/>
              <a:t>intensity</a:t>
            </a:r>
          </a:p>
          <a:p>
            <a:pPr marL="400050" indent="-400050">
              <a:buAutoNum type="romanLcParenBoth"/>
            </a:pPr>
            <a:r>
              <a:rPr lang="en-US" dirty="0" err="1" smtClean="0"/>
              <a:t>Schlieren</a:t>
            </a:r>
            <a:r>
              <a:rPr lang="en-US" dirty="0" smtClean="0"/>
              <a:t> imaging is the </a:t>
            </a:r>
            <a:r>
              <a:rPr lang="en-US" dirty="0"/>
              <a:t>most widely </a:t>
            </a:r>
            <a:r>
              <a:rPr lang="en-US" dirty="0" smtClean="0"/>
              <a:t>used</a:t>
            </a:r>
          </a:p>
          <a:p>
            <a:pPr marL="400050" indent="-400050">
              <a:buAutoNum type="romanLcParenBoth"/>
            </a:pPr>
            <a:r>
              <a:rPr lang="en-US" dirty="0" smtClean="0"/>
              <a:t> Optical </a:t>
            </a:r>
            <a:r>
              <a:rPr lang="en-US" dirty="0"/>
              <a:t>engines were used to study </a:t>
            </a:r>
            <a:r>
              <a:rPr lang="en-US" dirty="0" smtClean="0"/>
              <a:t>ignition </a:t>
            </a:r>
            <a:r>
              <a:rPr lang="en-US" dirty="0"/>
              <a:t>delay time, in-cylinder pressure, </a:t>
            </a:r>
            <a:r>
              <a:rPr lang="en-US" dirty="0" smtClean="0"/>
              <a:t>flame visualization and </a:t>
            </a:r>
            <a:r>
              <a:rPr lang="en-US" dirty="0"/>
              <a:t>heat release rate for a number of heavy diesel </a:t>
            </a:r>
            <a:r>
              <a:rPr lang="en-US" dirty="0" smtClean="0"/>
              <a:t>fuels</a:t>
            </a:r>
            <a:endParaRPr lang="en-US" dirty="0"/>
          </a:p>
        </p:txBody>
      </p:sp>
      <p:sp>
        <p:nvSpPr>
          <p:cNvPr id="11" name="Rectangle 10"/>
          <p:cNvSpPr/>
          <p:nvPr/>
        </p:nvSpPr>
        <p:spPr>
          <a:xfrm>
            <a:off x="137864" y="6119336"/>
            <a:ext cx="8229600" cy="738664"/>
          </a:xfrm>
          <a:prstGeom prst="rect">
            <a:avLst/>
          </a:prstGeom>
        </p:spPr>
        <p:txBody>
          <a:bodyPr wrap="square">
            <a:spAutoFit/>
          </a:bodyPr>
          <a:lstStyle/>
          <a:p>
            <a:r>
              <a:rPr lang="en-US" sz="2400" b="1" dirty="0" smtClean="0">
                <a:solidFill>
                  <a:schemeClr val="accent6">
                    <a:lumMod val="75000"/>
                  </a:schemeClr>
                </a:solidFill>
              </a:rPr>
              <a:t>Contribution: </a:t>
            </a:r>
            <a:r>
              <a:rPr lang="en-US" dirty="0" smtClean="0"/>
              <a:t>review all the past researchers and then thoroughly write the review paper</a:t>
            </a:r>
            <a:endParaRPr lang="en-US" dirty="0"/>
          </a:p>
        </p:txBody>
      </p:sp>
      <p:sp>
        <p:nvSpPr>
          <p:cNvPr id="13" name="Rectangle 12"/>
          <p:cNvSpPr/>
          <p:nvPr/>
        </p:nvSpPr>
        <p:spPr>
          <a:xfrm>
            <a:off x="137864" y="1405232"/>
            <a:ext cx="8839200" cy="1200329"/>
          </a:xfrm>
          <a:prstGeom prst="rect">
            <a:avLst/>
          </a:prstGeom>
        </p:spPr>
        <p:txBody>
          <a:bodyPr wrap="square">
            <a:spAutoFit/>
          </a:bodyPr>
          <a:lstStyle/>
          <a:p>
            <a:r>
              <a:rPr lang="en-US" dirty="0" smtClean="0"/>
              <a:t>2</a:t>
            </a:r>
            <a:r>
              <a:rPr lang="en-US" dirty="0"/>
              <a:t>) </a:t>
            </a:r>
            <a:r>
              <a:rPr lang="en-US" b="1" dirty="0" smtClean="0"/>
              <a:t>A</a:t>
            </a:r>
            <a:r>
              <a:rPr lang="en-US" b="1" dirty="0"/>
              <a:t>. M. </a:t>
            </a:r>
            <a:r>
              <a:rPr lang="en-US" b="1" dirty="0" err="1"/>
              <a:t>Sadiq</a:t>
            </a:r>
            <a:r>
              <a:rPr lang="en-US" b="1" dirty="0"/>
              <a:t>, </a:t>
            </a:r>
            <a:r>
              <a:rPr lang="en-US" dirty="0"/>
              <a:t>A. K. </a:t>
            </a:r>
            <a:r>
              <a:rPr lang="en-US" dirty="0" err="1"/>
              <a:t>Sleiti</a:t>
            </a:r>
            <a:r>
              <a:rPr lang="en-US" dirty="0"/>
              <a:t>, and S. F. Ahmed, </a:t>
            </a:r>
            <a:r>
              <a:rPr lang="en-US" dirty="0">
                <a:solidFill>
                  <a:srgbClr val="C00000"/>
                </a:solidFill>
              </a:rPr>
              <a:t>“Turbulent Flames in Enclosed Combustion Chambers: Characteristics and Visualization—A Review,” </a:t>
            </a:r>
            <a:r>
              <a:rPr lang="en-US" dirty="0"/>
              <a:t>J. Energy </a:t>
            </a:r>
            <a:r>
              <a:rPr lang="en-US" dirty="0" err="1"/>
              <a:t>Resour</a:t>
            </a:r>
            <a:r>
              <a:rPr lang="en-US" dirty="0"/>
              <a:t>. Technol., vol. 142, no. 8, 2020, </a:t>
            </a:r>
            <a:r>
              <a:rPr lang="en-US" dirty="0" err="1"/>
              <a:t>doi</a:t>
            </a:r>
            <a:r>
              <a:rPr lang="en-US" dirty="0"/>
              <a:t>: 10.1115/1.4046460.     </a:t>
            </a:r>
            <a:r>
              <a:rPr lang="en-US" dirty="0">
                <a:solidFill>
                  <a:schemeClr val="accent6">
                    <a:lumMod val="75000"/>
                  </a:schemeClr>
                </a:solidFill>
              </a:rPr>
              <a:t>February 2020        Q2      IF: 3.09</a:t>
            </a:r>
          </a:p>
          <a:p>
            <a:endParaRPr lang="en-US" dirty="0"/>
          </a:p>
        </p:txBody>
      </p:sp>
    </p:spTree>
    <p:extLst>
      <p:ext uri="{BB962C8B-B14F-4D97-AF65-F5344CB8AC3E}">
        <p14:creationId xmlns:p14="http://schemas.microsoft.com/office/powerpoint/2010/main" val="25162003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fade">
                                      <p:cBhvr>
                                        <p:cTn id="32" dur="500"/>
                                        <p:tgtEl>
                                          <p:spTgt spid="1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3" end="3"/>
                                            </p:txEl>
                                          </p:spTgt>
                                        </p:tgtEl>
                                        <p:attrNameLst>
                                          <p:attrName>style.visibility</p:attrName>
                                        </p:attrNameLst>
                                      </p:cBhvr>
                                      <p:to>
                                        <p:strVal val="visible"/>
                                      </p:to>
                                    </p:set>
                                    <p:animEffect transition="in" filter="fade">
                                      <p:cBhvr>
                                        <p:cTn id="37" dur="500"/>
                                        <p:tgtEl>
                                          <p:spTgt spid="1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
                                            <p:txEl>
                                              <p:pRg st="4" end="4"/>
                                            </p:txEl>
                                          </p:spTgt>
                                        </p:tgtEl>
                                        <p:attrNameLst>
                                          <p:attrName>style.visibility</p:attrName>
                                        </p:attrNameLst>
                                      </p:cBhvr>
                                      <p:to>
                                        <p:strVal val="visible"/>
                                      </p:to>
                                    </p:set>
                                    <p:animEffect transition="in" filter="fade">
                                      <p:cBhvr>
                                        <p:cTn id="42" dur="500"/>
                                        <p:tgtEl>
                                          <p:spTgt spid="10">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8337" y="-22633"/>
            <a:ext cx="8229600" cy="1143000"/>
          </a:xfrm>
          <a:prstGeom prst="rect">
            <a:avLst/>
          </a:prstGeom>
        </p:spPr>
        <p:txBody>
          <a:bodyPr vert="horz" lIns="91440" tIns="45720" rIns="91440" bIns="45720" rtlCol="1" anchor="ctr">
            <a:noAutofit/>
          </a:bodyPr>
          <a:lstStyle/>
          <a:p>
            <a:pPr lvl="0" algn="just">
              <a:spcBef>
                <a:spcPct val="0"/>
              </a:spcBef>
              <a:defRPr/>
            </a:pPr>
            <a:r>
              <a:rPr lang="en-US" sz="4000" b="1" dirty="0" smtClean="0">
                <a:solidFill>
                  <a:srgbClr val="C00000"/>
                </a:solidFill>
                <a:effectLst>
                  <a:outerShdw blurRad="38100" dist="38100" dir="2700000" algn="tl">
                    <a:srgbClr val="000000">
                      <a:alpha val="43137"/>
                    </a:srgbClr>
                  </a:outerShdw>
                </a:effectLst>
                <a:latin typeface="+mj-lt"/>
                <a:ea typeface="+mj-ea"/>
                <a:cs typeface="Times New Roman" pitchFamily="18" charset="0"/>
              </a:rPr>
              <a:t>3. Research Profile</a:t>
            </a:r>
            <a:endParaRPr lang="en-US" sz="4000" b="1" dirty="0">
              <a:solidFill>
                <a:srgbClr val="C00000"/>
              </a:solidFill>
              <a:effectLst>
                <a:outerShdw blurRad="38100" dist="38100" dir="2700000" algn="tl">
                  <a:srgbClr val="000000">
                    <a:alpha val="43137"/>
                  </a:srgbClr>
                </a:outerShdw>
              </a:effectLst>
              <a:latin typeface="+mj-lt"/>
              <a:ea typeface="+mj-ea"/>
              <a:cs typeface="Times New Roman" pitchFamily="18" charset="0"/>
            </a:endParaRPr>
          </a:p>
        </p:txBody>
      </p:sp>
      <p:sp>
        <p:nvSpPr>
          <p:cNvPr id="6" name="Slide Number Placeholder 4"/>
          <p:cNvSpPr>
            <a:spLocks noGrp="1"/>
          </p:cNvSpPr>
          <p:nvPr>
            <p:ph type="sldNum" sz="quarter" idx="12"/>
          </p:nvPr>
        </p:nvSpPr>
        <p:spPr>
          <a:xfrm>
            <a:off x="7986464" y="6520259"/>
            <a:ext cx="762000" cy="365125"/>
          </a:xfrm>
        </p:spPr>
        <p:txBody>
          <a:bodyPr/>
          <a:lstStyle/>
          <a:p>
            <a:pPr algn="r"/>
            <a:fld id="{B6F15528-21DE-4FAA-801E-634DDDAF4B2B}" type="slidenum">
              <a:rPr lang="en-US" sz="1400" smtClean="0">
                <a:solidFill>
                  <a:schemeClr val="tx1"/>
                </a:solidFill>
              </a:rPr>
              <a:pPr algn="r"/>
              <a:t>9</a:t>
            </a:fld>
            <a:endParaRPr lang="en-US" sz="1400" dirty="0">
              <a:solidFill>
                <a:schemeClr val="tx1"/>
              </a:solidFill>
            </a:endParaRPr>
          </a:p>
        </p:txBody>
      </p:sp>
      <p:sp>
        <p:nvSpPr>
          <p:cNvPr id="12" name="Rectangle 11"/>
          <p:cNvSpPr/>
          <p:nvPr/>
        </p:nvSpPr>
        <p:spPr>
          <a:xfrm>
            <a:off x="-101256" y="879511"/>
            <a:ext cx="9245256" cy="523220"/>
          </a:xfrm>
          <a:prstGeom prst="rect">
            <a:avLst/>
          </a:prstGeom>
        </p:spPr>
        <p:txBody>
          <a:bodyPr wrap="square">
            <a:spAutoFit/>
          </a:bodyPr>
          <a:lstStyle/>
          <a:p>
            <a:pPr marL="171450" indent="-171450"/>
            <a:r>
              <a:rPr lang="en-US" sz="2800" b="1" dirty="0" smtClean="0">
                <a:solidFill>
                  <a:srgbClr val="00B050"/>
                </a:solidFill>
              </a:rPr>
              <a:t>  a) Research in Major Area</a:t>
            </a:r>
            <a:endParaRPr lang="en-US" dirty="0">
              <a:solidFill>
                <a:srgbClr val="00B050"/>
              </a:solidFill>
              <a:latin typeface="+mj-lt"/>
            </a:endParaRPr>
          </a:p>
        </p:txBody>
      </p:sp>
      <p:sp>
        <p:nvSpPr>
          <p:cNvPr id="8" name="Rectangle 7"/>
          <p:cNvSpPr/>
          <p:nvPr/>
        </p:nvSpPr>
        <p:spPr>
          <a:xfrm>
            <a:off x="137864" y="2590088"/>
            <a:ext cx="8229600" cy="738664"/>
          </a:xfrm>
          <a:prstGeom prst="rect">
            <a:avLst/>
          </a:prstGeom>
        </p:spPr>
        <p:txBody>
          <a:bodyPr wrap="square">
            <a:spAutoFit/>
          </a:bodyPr>
          <a:lstStyle/>
          <a:p>
            <a:r>
              <a:rPr lang="en-US" sz="2400" b="1" dirty="0" smtClean="0">
                <a:solidFill>
                  <a:schemeClr val="accent6">
                    <a:lumMod val="75000"/>
                  </a:schemeClr>
                </a:solidFill>
              </a:rPr>
              <a:t>Problem Definition: </a:t>
            </a:r>
            <a:r>
              <a:rPr lang="en-US" dirty="0"/>
              <a:t>enhancing the performance of the diesel engine and </a:t>
            </a:r>
            <a:r>
              <a:rPr lang="en-US" dirty="0" smtClean="0"/>
              <a:t>reduce subsequent associated </a:t>
            </a:r>
            <a:r>
              <a:rPr lang="en-US" dirty="0"/>
              <a:t>emissions. </a:t>
            </a:r>
          </a:p>
        </p:txBody>
      </p:sp>
      <p:sp>
        <p:nvSpPr>
          <p:cNvPr id="9" name="Rectangle 8"/>
          <p:cNvSpPr/>
          <p:nvPr/>
        </p:nvSpPr>
        <p:spPr>
          <a:xfrm>
            <a:off x="137864" y="3220946"/>
            <a:ext cx="8929936" cy="1292662"/>
          </a:xfrm>
          <a:prstGeom prst="rect">
            <a:avLst/>
          </a:prstGeom>
        </p:spPr>
        <p:txBody>
          <a:bodyPr wrap="square">
            <a:spAutoFit/>
          </a:bodyPr>
          <a:lstStyle/>
          <a:p>
            <a:r>
              <a:rPr lang="en-US" sz="2400" b="1" dirty="0" smtClean="0">
                <a:solidFill>
                  <a:schemeClr val="accent6">
                    <a:lumMod val="75000"/>
                  </a:schemeClr>
                </a:solidFill>
              </a:rPr>
              <a:t>Objectives: </a:t>
            </a:r>
            <a:r>
              <a:rPr lang="en-US" dirty="0"/>
              <a:t>Three novel spiral-helical shaped intake manifolds with varying helical diameter and designs (1D, 2D, </a:t>
            </a:r>
            <a:r>
              <a:rPr lang="en-US" dirty="0" smtClean="0"/>
              <a:t>3D) were tested </a:t>
            </a:r>
            <a:r>
              <a:rPr lang="en-US" dirty="0"/>
              <a:t>using a number of alternative fuels including Gas-to-Liquid (GTL) fuel, waste cooking </a:t>
            </a:r>
            <a:r>
              <a:rPr lang="en-US" dirty="0" smtClean="0"/>
              <a:t>oil, </a:t>
            </a:r>
            <a:r>
              <a:rPr lang="en-US" dirty="0"/>
              <a:t>biodiesel and corn </a:t>
            </a:r>
            <a:r>
              <a:rPr lang="en-US" dirty="0" smtClean="0"/>
              <a:t>oil, in </a:t>
            </a:r>
            <a:r>
              <a:rPr lang="en-US" dirty="0"/>
              <a:t>addition to blends of these fuels with conventional diesel.</a:t>
            </a:r>
          </a:p>
        </p:txBody>
      </p:sp>
      <p:sp>
        <p:nvSpPr>
          <p:cNvPr id="10" name="Rectangle 9"/>
          <p:cNvSpPr/>
          <p:nvPr/>
        </p:nvSpPr>
        <p:spPr>
          <a:xfrm>
            <a:off x="117764" y="4377983"/>
            <a:ext cx="8839200" cy="1846659"/>
          </a:xfrm>
          <a:prstGeom prst="rect">
            <a:avLst/>
          </a:prstGeom>
        </p:spPr>
        <p:txBody>
          <a:bodyPr wrap="square">
            <a:spAutoFit/>
          </a:bodyPr>
          <a:lstStyle/>
          <a:p>
            <a:r>
              <a:rPr lang="en-US" sz="2400" b="1" dirty="0" smtClean="0">
                <a:solidFill>
                  <a:schemeClr val="accent6">
                    <a:lumMod val="75000"/>
                  </a:schemeClr>
                </a:solidFill>
              </a:rPr>
              <a:t>Key Research Outcomes: </a:t>
            </a:r>
          </a:p>
          <a:p>
            <a:pPr marL="400050" indent="-400050">
              <a:buAutoNum type="romanLcParenBoth"/>
            </a:pPr>
            <a:r>
              <a:rPr lang="en-US" dirty="0" smtClean="0"/>
              <a:t>Manifold </a:t>
            </a:r>
            <a:r>
              <a:rPr lang="en-US" dirty="0"/>
              <a:t>design (1D) exhibited superior improvements in engine performance and marked </a:t>
            </a:r>
            <a:r>
              <a:rPr lang="en-US" dirty="0" smtClean="0"/>
              <a:t>reduction in </a:t>
            </a:r>
            <a:r>
              <a:rPr lang="en-US" dirty="0"/>
              <a:t>emissions irrespective of the fuel </a:t>
            </a:r>
            <a:r>
              <a:rPr lang="en-US" dirty="0" smtClean="0"/>
              <a:t>type</a:t>
            </a:r>
            <a:endParaRPr lang="en-US" dirty="0"/>
          </a:p>
          <a:p>
            <a:pPr marL="400050" indent="-400050">
              <a:buAutoNum type="romanLcParenBoth"/>
            </a:pPr>
            <a:r>
              <a:rPr lang="en-US" dirty="0" smtClean="0"/>
              <a:t>For </a:t>
            </a:r>
            <a:r>
              <a:rPr lang="en-US" dirty="0"/>
              <a:t>high </a:t>
            </a:r>
            <a:r>
              <a:rPr lang="en-US" dirty="0" err="1"/>
              <a:t>cetane</a:t>
            </a:r>
            <a:r>
              <a:rPr lang="en-US" dirty="0"/>
              <a:t>-number (CN) fuels (such as GTL), a marked reduction in the pressure raise rate (</a:t>
            </a:r>
            <a:r>
              <a:rPr lang="en-US" dirty="0" err="1"/>
              <a:t>dP</a:t>
            </a:r>
            <a:r>
              <a:rPr lang="en-US" dirty="0"/>
              <a:t>/</a:t>
            </a:r>
            <a:r>
              <a:rPr lang="en-US" dirty="0" err="1"/>
              <a:t>dθ</a:t>
            </a:r>
            <a:r>
              <a:rPr lang="en-US" dirty="0"/>
              <a:t>) and the peak pressure inside the cylinder was </a:t>
            </a:r>
            <a:r>
              <a:rPr lang="en-US" dirty="0" smtClean="0"/>
              <a:t>observed</a:t>
            </a:r>
          </a:p>
          <a:p>
            <a:pPr marL="400050" indent="-400050">
              <a:buAutoNum type="romanLcParenBoth"/>
            </a:pPr>
            <a:r>
              <a:rPr lang="en-US" dirty="0" smtClean="0"/>
              <a:t> 47</a:t>
            </a:r>
            <a:r>
              <a:rPr lang="en-US" dirty="0"/>
              <a:t>% reduction in </a:t>
            </a:r>
            <a:r>
              <a:rPr lang="en-US" dirty="0" err="1" smtClean="0"/>
              <a:t>NOx</a:t>
            </a:r>
            <a:r>
              <a:rPr lang="en-US" dirty="0" smtClean="0"/>
              <a:t> </a:t>
            </a:r>
            <a:r>
              <a:rPr lang="en-US" dirty="0"/>
              <a:t>and </a:t>
            </a:r>
            <a:r>
              <a:rPr lang="en-US" dirty="0" smtClean="0"/>
              <a:t>32% in PM </a:t>
            </a:r>
            <a:r>
              <a:rPr lang="en-US" dirty="0"/>
              <a:t>emissions at part </a:t>
            </a:r>
            <a:r>
              <a:rPr lang="en-US" dirty="0" smtClean="0"/>
              <a:t>load </a:t>
            </a:r>
            <a:r>
              <a:rPr lang="en-US" dirty="0"/>
              <a:t>compared </a:t>
            </a:r>
            <a:r>
              <a:rPr lang="en-US" dirty="0" smtClean="0"/>
              <a:t>to diesel</a:t>
            </a:r>
            <a:endParaRPr lang="en-US" dirty="0"/>
          </a:p>
        </p:txBody>
      </p:sp>
      <p:sp>
        <p:nvSpPr>
          <p:cNvPr id="11" name="Rectangle 10"/>
          <p:cNvSpPr/>
          <p:nvPr/>
        </p:nvSpPr>
        <p:spPr>
          <a:xfrm>
            <a:off x="137864" y="6119336"/>
            <a:ext cx="8229600" cy="738664"/>
          </a:xfrm>
          <a:prstGeom prst="rect">
            <a:avLst/>
          </a:prstGeom>
        </p:spPr>
        <p:txBody>
          <a:bodyPr wrap="square">
            <a:spAutoFit/>
          </a:bodyPr>
          <a:lstStyle/>
          <a:p>
            <a:r>
              <a:rPr lang="en-US" sz="2400" b="1" dirty="0" smtClean="0">
                <a:solidFill>
                  <a:schemeClr val="accent6">
                    <a:lumMod val="75000"/>
                  </a:schemeClr>
                </a:solidFill>
              </a:rPr>
              <a:t>Contribution: </a:t>
            </a:r>
            <a:r>
              <a:rPr lang="en-US" dirty="0"/>
              <a:t>literature review, conduct </a:t>
            </a:r>
            <a:r>
              <a:rPr lang="en-US" dirty="0" smtClean="0"/>
              <a:t>experimental work, calculations and results</a:t>
            </a:r>
            <a:endParaRPr lang="en-US" dirty="0"/>
          </a:p>
        </p:txBody>
      </p:sp>
      <p:sp>
        <p:nvSpPr>
          <p:cNvPr id="13" name="Rectangle 12"/>
          <p:cNvSpPr/>
          <p:nvPr/>
        </p:nvSpPr>
        <p:spPr>
          <a:xfrm>
            <a:off x="137864" y="1405232"/>
            <a:ext cx="9234736" cy="1477328"/>
          </a:xfrm>
          <a:prstGeom prst="rect">
            <a:avLst/>
          </a:prstGeom>
        </p:spPr>
        <p:txBody>
          <a:bodyPr wrap="square">
            <a:spAutoFit/>
          </a:bodyPr>
          <a:lstStyle/>
          <a:p>
            <a:pPr lvl="0"/>
            <a:r>
              <a:rPr lang="en-US" dirty="0" smtClean="0"/>
              <a:t>3) </a:t>
            </a:r>
            <a:r>
              <a:rPr lang="en-US" b="1" dirty="0" smtClean="0">
                <a:solidFill>
                  <a:prstClr val="black"/>
                </a:solidFill>
              </a:rPr>
              <a:t>A</a:t>
            </a:r>
            <a:r>
              <a:rPr lang="en-US" b="1" dirty="0">
                <a:solidFill>
                  <a:prstClr val="black"/>
                </a:solidFill>
              </a:rPr>
              <a:t>. M. Sadeq, </a:t>
            </a:r>
            <a:r>
              <a:rPr lang="en-US" dirty="0">
                <a:solidFill>
                  <a:prstClr val="black"/>
                </a:solidFill>
              </a:rPr>
              <a:t>M. A. </a:t>
            </a:r>
            <a:r>
              <a:rPr lang="en-US" dirty="0" err="1">
                <a:solidFill>
                  <a:prstClr val="black"/>
                </a:solidFill>
              </a:rPr>
              <a:t>Bassiony</a:t>
            </a:r>
            <a:r>
              <a:rPr lang="en-US" dirty="0">
                <a:solidFill>
                  <a:prstClr val="black"/>
                </a:solidFill>
              </a:rPr>
              <a:t>, A. M. </a:t>
            </a:r>
            <a:r>
              <a:rPr lang="en-US" dirty="0" err="1">
                <a:solidFill>
                  <a:prstClr val="black"/>
                </a:solidFill>
              </a:rPr>
              <a:t>Elbashir</a:t>
            </a:r>
            <a:r>
              <a:rPr lang="en-US" dirty="0">
                <a:solidFill>
                  <a:prstClr val="black"/>
                </a:solidFill>
              </a:rPr>
              <a:t>, S. F. Ahmed, and M. </a:t>
            </a:r>
            <a:r>
              <a:rPr lang="en-US" dirty="0" err="1">
                <a:solidFill>
                  <a:prstClr val="black"/>
                </a:solidFill>
              </a:rPr>
              <a:t>Khraisheh</a:t>
            </a:r>
            <a:r>
              <a:rPr lang="en-US" dirty="0">
                <a:solidFill>
                  <a:prstClr val="black"/>
                </a:solidFill>
              </a:rPr>
              <a:t>, </a:t>
            </a:r>
            <a:r>
              <a:rPr lang="en-US" dirty="0">
                <a:solidFill>
                  <a:srgbClr val="C00000"/>
                </a:solidFill>
              </a:rPr>
              <a:t>“Combustion and emissions of a diesel engine utilizing novel intake manifold designs and running on alternative fuels,” </a:t>
            </a:r>
            <a:r>
              <a:rPr lang="en-US" dirty="0">
                <a:solidFill>
                  <a:prstClr val="black"/>
                </a:solidFill>
              </a:rPr>
              <a:t>Fuel, vol. 255, no. July, p. 115769, 2019, </a:t>
            </a:r>
            <a:r>
              <a:rPr lang="en-US" dirty="0" err="1">
                <a:solidFill>
                  <a:prstClr val="black"/>
                </a:solidFill>
              </a:rPr>
              <a:t>doi</a:t>
            </a:r>
            <a:r>
              <a:rPr lang="en-US" dirty="0">
                <a:solidFill>
                  <a:prstClr val="black"/>
                </a:solidFill>
              </a:rPr>
              <a:t>: 10.1016/j.fuel.2019.115769. </a:t>
            </a:r>
          </a:p>
          <a:p>
            <a:pPr lvl="0"/>
            <a:r>
              <a:rPr lang="en-US" dirty="0">
                <a:solidFill>
                  <a:srgbClr val="F79646">
                    <a:lumMod val="75000"/>
                  </a:srgbClr>
                </a:solidFill>
              </a:rPr>
              <a:t>July 2019       Q1      IF: 6.609</a:t>
            </a:r>
          </a:p>
          <a:p>
            <a:endParaRPr lang="en-US" dirty="0"/>
          </a:p>
        </p:txBody>
      </p:sp>
    </p:spTree>
    <p:extLst>
      <p:ext uri="{BB962C8B-B14F-4D97-AF65-F5344CB8AC3E}">
        <p14:creationId xmlns:p14="http://schemas.microsoft.com/office/powerpoint/2010/main" val="27888997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500"/>
                                        <p:tgtEl>
                                          <p:spTgt spid="1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xEl>
                                              <p:pRg st="2" end="2"/>
                                            </p:txEl>
                                          </p:spTgt>
                                        </p:tgtEl>
                                        <p:attrNameLst>
                                          <p:attrName>style.visibility</p:attrName>
                                        </p:attrNameLst>
                                      </p:cBhvr>
                                      <p:to>
                                        <p:strVal val="visible"/>
                                      </p:to>
                                    </p:set>
                                    <p:animEffect transition="in" filter="fade">
                                      <p:cBhvr>
                                        <p:cTn id="32" dur="500"/>
                                        <p:tgtEl>
                                          <p:spTgt spid="1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xEl>
                                              <p:pRg st="3" end="3"/>
                                            </p:txEl>
                                          </p:spTgt>
                                        </p:tgtEl>
                                        <p:attrNameLst>
                                          <p:attrName>style.visibility</p:attrName>
                                        </p:attrNameLst>
                                      </p:cBhvr>
                                      <p:to>
                                        <p:strVal val="visible"/>
                                      </p:to>
                                    </p:set>
                                    <p:animEffect transition="in" filter="fade">
                                      <p:cBhvr>
                                        <p:cTn id="37" dur="500"/>
                                        <p:tgtEl>
                                          <p:spTgt spid="10">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3"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7266</TotalTime>
  <Words>2590</Words>
  <Application>Microsoft Office PowerPoint</Application>
  <PresentationFormat>On-screen Show (4:3)</PresentationFormat>
  <Paragraphs>218</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Roboto</vt:lpstr>
      <vt:lpstr>RobotoRegular</vt:lpstr>
      <vt:lpstr>Times New Roman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Mena Sherif</dc:creator>
  <cp:lastModifiedBy>Abdellatif Sadeq</cp:lastModifiedBy>
  <cp:revision>961</cp:revision>
  <dcterms:created xsi:type="dcterms:W3CDTF">2015-10-22T04:52:17Z</dcterms:created>
  <dcterms:modified xsi:type="dcterms:W3CDTF">2023-04-13T13:13:46Z</dcterms:modified>
</cp:coreProperties>
</file>