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410" r:id="rId2"/>
    <p:sldId id="361" r:id="rId3"/>
    <p:sldId id="302" r:id="rId4"/>
    <p:sldId id="443" r:id="rId5"/>
    <p:sldId id="362" r:id="rId6"/>
    <p:sldId id="411" r:id="rId7"/>
    <p:sldId id="412" r:id="rId8"/>
    <p:sldId id="439" r:id="rId9"/>
    <p:sldId id="444" r:id="rId10"/>
    <p:sldId id="456" r:id="rId11"/>
    <p:sldId id="469" r:id="rId12"/>
    <p:sldId id="470" r:id="rId13"/>
    <p:sldId id="472" r:id="rId14"/>
    <p:sldId id="458" r:id="rId15"/>
    <p:sldId id="459" r:id="rId16"/>
    <p:sldId id="460" r:id="rId17"/>
    <p:sldId id="471" r:id="rId18"/>
    <p:sldId id="461" r:id="rId19"/>
    <p:sldId id="462" r:id="rId20"/>
    <p:sldId id="463" r:id="rId21"/>
    <p:sldId id="464" r:id="rId22"/>
    <p:sldId id="466" r:id="rId23"/>
    <p:sldId id="467" r:id="rId24"/>
    <p:sldId id="46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94660"/>
  </p:normalViewPr>
  <p:slideViewPr>
    <p:cSldViewPr>
      <p:cViewPr>
        <p:scale>
          <a:sx n="70" d="100"/>
          <a:sy n="70" d="100"/>
        </p:scale>
        <p:origin x="1416" y="4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Q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90D7C3F-377E-4D31-92CE-98C7058893CE}" type="datetimeFigureOut">
              <a:rPr lang="ar-QA" smtClean="0"/>
              <a:pPr/>
              <a:t>27/09/1444</a:t>
            </a:fld>
            <a:endParaRPr lang="ar-Q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Q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Q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Q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4392224-CCBC-4F16-9E8F-2F41E4446CB1}" type="slidenum">
              <a:rPr lang="ar-QA" smtClean="0"/>
              <a:pPr/>
              <a:t>‹#›</a:t>
            </a:fld>
            <a:endParaRPr lang="ar-QA"/>
          </a:p>
        </p:txBody>
      </p:sp>
    </p:spTree>
    <p:extLst>
      <p:ext uri="{BB962C8B-B14F-4D97-AF65-F5344CB8AC3E}">
        <p14:creationId xmlns:p14="http://schemas.microsoft.com/office/powerpoint/2010/main" val="1266117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392224-CCBC-4F16-9E8F-2F41E4446CB1}" type="slidenum">
              <a:rPr lang="ar-QA" smtClean="0"/>
              <a:pPr/>
              <a:t>1</a:t>
            </a:fld>
            <a:endParaRPr lang="ar-QA"/>
          </a:p>
        </p:txBody>
      </p:sp>
    </p:spTree>
    <p:extLst>
      <p:ext uri="{BB962C8B-B14F-4D97-AF65-F5344CB8AC3E}">
        <p14:creationId xmlns:p14="http://schemas.microsoft.com/office/powerpoint/2010/main" val="443042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392224-CCBC-4F16-9E8F-2F41E4446CB1}" type="slidenum">
              <a:rPr lang="ar-QA" smtClean="0"/>
              <a:pPr/>
              <a:t>14</a:t>
            </a:fld>
            <a:endParaRPr lang="ar-QA"/>
          </a:p>
        </p:txBody>
      </p:sp>
    </p:spTree>
    <p:extLst>
      <p:ext uri="{BB962C8B-B14F-4D97-AF65-F5344CB8AC3E}">
        <p14:creationId xmlns:p14="http://schemas.microsoft.com/office/powerpoint/2010/main" val="1117740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392224-CCBC-4F16-9E8F-2F41E4446CB1}" type="slidenum">
              <a:rPr lang="ar-QA" smtClean="0"/>
              <a:pPr/>
              <a:t>15</a:t>
            </a:fld>
            <a:endParaRPr lang="ar-QA"/>
          </a:p>
        </p:txBody>
      </p:sp>
    </p:spTree>
    <p:extLst>
      <p:ext uri="{BB962C8B-B14F-4D97-AF65-F5344CB8AC3E}">
        <p14:creationId xmlns:p14="http://schemas.microsoft.com/office/powerpoint/2010/main" val="1658311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392224-CCBC-4F16-9E8F-2F41E4446CB1}" type="slidenum">
              <a:rPr lang="ar-QA" smtClean="0"/>
              <a:pPr/>
              <a:t>16</a:t>
            </a:fld>
            <a:endParaRPr lang="ar-QA"/>
          </a:p>
        </p:txBody>
      </p:sp>
    </p:spTree>
    <p:extLst>
      <p:ext uri="{BB962C8B-B14F-4D97-AF65-F5344CB8AC3E}">
        <p14:creationId xmlns:p14="http://schemas.microsoft.com/office/powerpoint/2010/main" val="3301296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392224-CCBC-4F16-9E8F-2F41E4446CB1}" type="slidenum">
              <a:rPr lang="ar-QA" smtClean="0"/>
              <a:pPr/>
              <a:t>17</a:t>
            </a:fld>
            <a:endParaRPr lang="ar-QA"/>
          </a:p>
        </p:txBody>
      </p:sp>
    </p:spTree>
    <p:extLst>
      <p:ext uri="{BB962C8B-B14F-4D97-AF65-F5344CB8AC3E}">
        <p14:creationId xmlns:p14="http://schemas.microsoft.com/office/powerpoint/2010/main" val="3137768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392224-CCBC-4F16-9E8F-2F41E4446CB1}" type="slidenum">
              <a:rPr lang="ar-QA" smtClean="0"/>
              <a:pPr/>
              <a:t>18</a:t>
            </a:fld>
            <a:endParaRPr lang="ar-QA"/>
          </a:p>
        </p:txBody>
      </p:sp>
    </p:spTree>
    <p:extLst>
      <p:ext uri="{BB962C8B-B14F-4D97-AF65-F5344CB8AC3E}">
        <p14:creationId xmlns:p14="http://schemas.microsoft.com/office/powerpoint/2010/main" val="495444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392224-CCBC-4F16-9E8F-2F41E4446CB1}" type="slidenum">
              <a:rPr lang="ar-QA" smtClean="0"/>
              <a:pPr/>
              <a:t>19</a:t>
            </a:fld>
            <a:endParaRPr lang="ar-QA"/>
          </a:p>
        </p:txBody>
      </p:sp>
    </p:spTree>
    <p:extLst>
      <p:ext uri="{BB962C8B-B14F-4D97-AF65-F5344CB8AC3E}">
        <p14:creationId xmlns:p14="http://schemas.microsoft.com/office/powerpoint/2010/main" val="1460901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392224-CCBC-4F16-9E8F-2F41E4446CB1}" type="slidenum">
              <a:rPr lang="ar-QA" smtClean="0"/>
              <a:pPr/>
              <a:t>20</a:t>
            </a:fld>
            <a:endParaRPr lang="ar-QA"/>
          </a:p>
        </p:txBody>
      </p:sp>
    </p:spTree>
    <p:extLst>
      <p:ext uri="{BB962C8B-B14F-4D97-AF65-F5344CB8AC3E}">
        <p14:creationId xmlns:p14="http://schemas.microsoft.com/office/powerpoint/2010/main" val="2727179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392224-CCBC-4F16-9E8F-2F41E4446CB1}" type="slidenum">
              <a:rPr lang="ar-QA" smtClean="0"/>
              <a:pPr/>
              <a:t>21</a:t>
            </a:fld>
            <a:endParaRPr lang="ar-QA"/>
          </a:p>
        </p:txBody>
      </p:sp>
    </p:spTree>
    <p:extLst>
      <p:ext uri="{BB962C8B-B14F-4D97-AF65-F5344CB8AC3E}">
        <p14:creationId xmlns:p14="http://schemas.microsoft.com/office/powerpoint/2010/main" val="3262499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392224-CCBC-4F16-9E8F-2F41E4446CB1}" type="slidenum">
              <a:rPr lang="ar-QA" smtClean="0"/>
              <a:pPr/>
              <a:t>22</a:t>
            </a:fld>
            <a:endParaRPr lang="ar-QA"/>
          </a:p>
        </p:txBody>
      </p:sp>
    </p:spTree>
    <p:extLst>
      <p:ext uri="{BB962C8B-B14F-4D97-AF65-F5344CB8AC3E}">
        <p14:creationId xmlns:p14="http://schemas.microsoft.com/office/powerpoint/2010/main" val="3318539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392224-CCBC-4F16-9E8F-2F41E4446CB1}" type="slidenum">
              <a:rPr lang="ar-QA" smtClean="0"/>
              <a:pPr/>
              <a:t>23</a:t>
            </a:fld>
            <a:endParaRPr lang="ar-QA"/>
          </a:p>
        </p:txBody>
      </p:sp>
    </p:spTree>
    <p:extLst>
      <p:ext uri="{BB962C8B-B14F-4D97-AF65-F5344CB8AC3E}">
        <p14:creationId xmlns:p14="http://schemas.microsoft.com/office/powerpoint/2010/main" val="1624419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392224-CCBC-4F16-9E8F-2F41E4446CB1}" type="slidenum">
              <a:rPr lang="ar-QA" smtClean="0"/>
              <a:pPr/>
              <a:t>5</a:t>
            </a:fld>
            <a:endParaRPr lang="ar-QA"/>
          </a:p>
        </p:txBody>
      </p:sp>
    </p:spTree>
    <p:extLst>
      <p:ext uri="{BB962C8B-B14F-4D97-AF65-F5344CB8AC3E}">
        <p14:creationId xmlns:p14="http://schemas.microsoft.com/office/powerpoint/2010/main" val="3768098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392224-CCBC-4F16-9E8F-2F41E4446CB1}" type="slidenum">
              <a:rPr lang="ar-QA" smtClean="0"/>
              <a:pPr/>
              <a:t>6</a:t>
            </a:fld>
            <a:endParaRPr lang="ar-QA"/>
          </a:p>
        </p:txBody>
      </p:sp>
    </p:spTree>
    <p:extLst>
      <p:ext uri="{BB962C8B-B14F-4D97-AF65-F5344CB8AC3E}">
        <p14:creationId xmlns:p14="http://schemas.microsoft.com/office/powerpoint/2010/main" val="727490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392224-CCBC-4F16-9E8F-2F41E4446CB1}" type="slidenum">
              <a:rPr lang="ar-QA" smtClean="0"/>
              <a:pPr/>
              <a:t>7</a:t>
            </a:fld>
            <a:endParaRPr lang="ar-QA"/>
          </a:p>
        </p:txBody>
      </p:sp>
    </p:spTree>
    <p:extLst>
      <p:ext uri="{BB962C8B-B14F-4D97-AF65-F5344CB8AC3E}">
        <p14:creationId xmlns:p14="http://schemas.microsoft.com/office/powerpoint/2010/main" val="3138100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392224-CCBC-4F16-9E8F-2F41E4446CB1}" type="slidenum">
              <a:rPr lang="ar-QA" smtClean="0"/>
              <a:pPr/>
              <a:t>8</a:t>
            </a:fld>
            <a:endParaRPr lang="ar-QA"/>
          </a:p>
        </p:txBody>
      </p:sp>
    </p:spTree>
    <p:extLst>
      <p:ext uri="{BB962C8B-B14F-4D97-AF65-F5344CB8AC3E}">
        <p14:creationId xmlns:p14="http://schemas.microsoft.com/office/powerpoint/2010/main" val="2960977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392224-CCBC-4F16-9E8F-2F41E4446CB1}" type="slidenum">
              <a:rPr lang="ar-QA" smtClean="0"/>
              <a:pPr/>
              <a:t>9</a:t>
            </a:fld>
            <a:endParaRPr lang="ar-QA"/>
          </a:p>
        </p:txBody>
      </p:sp>
    </p:spTree>
    <p:extLst>
      <p:ext uri="{BB962C8B-B14F-4D97-AF65-F5344CB8AC3E}">
        <p14:creationId xmlns:p14="http://schemas.microsoft.com/office/powerpoint/2010/main" val="3945616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392224-CCBC-4F16-9E8F-2F41E4446CB1}" type="slidenum">
              <a:rPr lang="ar-QA" smtClean="0"/>
              <a:pPr/>
              <a:t>10</a:t>
            </a:fld>
            <a:endParaRPr lang="ar-QA"/>
          </a:p>
        </p:txBody>
      </p:sp>
    </p:spTree>
    <p:extLst>
      <p:ext uri="{BB962C8B-B14F-4D97-AF65-F5344CB8AC3E}">
        <p14:creationId xmlns:p14="http://schemas.microsoft.com/office/powerpoint/2010/main" val="1144654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392224-CCBC-4F16-9E8F-2F41E4446CB1}" type="slidenum">
              <a:rPr lang="ar-QA" smtClean="0"/>
              <a:pPr/>
              <a:t>11</a:t>
            </a:fld>
            <a:endParaRPr lang="ar-QA"/>
          </a:p>
        </p:txBody>
      </p:sp>
    </p:spTree>
    <p:extLst>
      <p:ext uri="{BB962C8B-B14F-4D97-AF65-F5344CB8AC3E}">
        <p14:creationId xmlns:p14="http://schemas.microsoft.com/office/powerpoint/2010/main" val="2598939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392224-CCBC-4F16-9E8F-2F41E4446CB1}" type="slidenum">
              <a:rPr lang="ar-QA" smtClean="0"/>
              <a:pPr/>
              <a:t>13</a:t>
            </a:fld>
            <a:endParaRPr lang="ar-QA"/>
          </a:p>
        </p:txBody>
      </p:sp>
    </p:spTree>
    <p:extLst>
      <p:ext uri="{BB962C8B-B14F-4D97-AF65-F5344CB8AC3E}">
        <p14:creationId xmlns:p14="http://schemas.microsoft.com/office/powerpoint/2010/main" val="3929188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Q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QA"/>
          </a:p>
        </p:txBody>
      </p:sp>
      <p:sp>
        <p:nvSpPr>
          <p:cNvPr id="4" name="Date Placeholder 3"/>
          <p:cNvSpPr>
            <a:spLocks noGrp="1"/>
          </p:cNvSpPr>
          <p:nvPr>
            <p:ph type="dt" sz="half" idx="10"/>
          </p:nvPr>
        </p:nvSpPr>
        <p:spPr/>
        <p:txBody>
          <a:bodyPr/>
          <a:lstStyle/>
          <a:p>
            <a:fld id="{9E26F6E7-F909-4A7F-AF4F-37241A06E1D6}" type="datetimeFigureOut">
              <a:rPr lang="ar-QA" smtClean="0">
                <a:solidFill>
                  <a:prstClr val="black">
                    <a:tint val="75000"/>
                  </a:prstClr>
                </a:solidFill>
              </a:rPr>
              <a:pPr/>
              <a:t>27/09/1444</a:t>
            </a:fld>
            <a:endParaRPr lang="ar-QA">
              <a:solidFill>
                <a:prstClr val="black">
                  <a:tint val="75000"/>
                </a:prstClr>
              </a:solidFill>
            </a:endParaRPr>
          </a:p>
        </p:txBody>
      </p:sp>
      <p:sp>
        <p:nvSpPr>
          <p:cNvPr id="5" name="Footer Placeholder 4"/>
          <p:cNvSpPr>
            <a:spLocks noGrp="1"/>
          </p:cNvSpPr>
          <p:nvPr>
            <p:ph type="ftr" sz="quarter" idx="11"/>
          </p:nvPr>
        </p:nvSpPr>
        <p:spPr/>
        <p:txBody>
          <a:bodyPr/>
          <a:lstStyle/>
          <a:p>
            <a:endParaRPr lang="ar-QA">
              <a:solidFill>
                <a:prstClr val="black">
                  <a:tint val="75000"/>
                </a:prstClr>
              </a:solidFill>
            </a:endParaRPr>
          </a:p>
        </p:txBody>
      </p:sp>
      <p:sp>
        <p:nvSpPr>
          <p:cNvPr id="6" name="Slide Number Placeholder 5"/>
          <p:cNvSpPr>
            <a:spLocks noGrp="1"/>
          </p:cNvSpPr>
          <p:nvPr>
            <p:ph type="sldNum" sz="quarter" idx="12"/>
          </p:nvPr>
        </p:nvSpPr>
        <p:spPr/>
        <p:txBody>
          <a:bodyPr/>
          <a:lstStyle/>
          <a:p>
            <a:fld id="{CE4C7B0A-A8BA-41C9-837C-34D3216B9EBA}" type="slidenum">
              <a:rPr lang="ar-QA" smtClean="0">
                <a:solidFill>
                  <a:prstClr val="black">
                    <a:tint val="75000"/>
                  </a:prstClr>
                </a:solidFill>
              </a:rPr>
              <a:pPr/>
              <a:t>‹#›</a:t>
            </a:fld>
            <a:endParaRPr lang="ar-QA">
              <a:solidFill>
                <a:prstClr val="black">
                  <a:tint val="75000"/>
                </a:prstClr>
              </a:solidFill>
            </a:endParaRPr>
          </a:p>
        </p:txBody>
      </p:sp>
    </p:spTree>
    <p:extLst>
      <p:ext uri="{BB962C8B-B14F-4D97-AF65-F5344CB8AC3E}">
        <p14:creationId xmlns:p14="http://schemas.microsoft.com/office/powerpoint/2010/main" val="3077685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Q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QA"/>
          </a:p>
        </p:txBody>
      </p:sp>
      <p:sp>
        <p:nvSpPr>
          <p:cNvPr id="4" name="Date Placeholder 3"/>
          <p:cNvSpPr>
            <a:spLocks noGrp="1"/>
          </p:cNvSpPr>
          <p:nvPr>
            <p:ph type="dt" sz="half" idx="10"/>
          </p:nvPr>
        </p:nvSpPr>
        <p:spPr/>
        <p:txBody>
          <a:bodyPr/>
          <a:lstStyle/>
          <a:p>
            <a:fld id="{9E26F6E7-F909-4A7F-AF4F-37241A06E1D6}" type="datetimeFigureOut">
              <a:rPr lang="ar-QA" smtClean="0">
                <a:solidFill>
                  <a:prstClr val="black">
                    <a:tint val="75000"/>
                  </a:prstClr>
                </a:solidFill>
              </a:rPr>
              <a:pPr/>
              <a:t>27/09/1444</a:t>
            </a:fld>
            <a:endParaRPr lang="ar-QA">
              <a:solidFill>
                <a:prstClr val="black">
                  <a:tint val="75000"/>
                </a:prstClr>
              </a:solidFill>
            </a:endParaRPr>
          </a:p>
        </p:txBody>
      </p:sp>
      <p:sp>
        <p:nvSpPr>
          <p:cNvPr id="5" name="Footer Placeholder 4"/>
          <p:cNvSpPr>
            <a:spLocks noGrp="1"/>
          </p:cNvSpPr>
          <p:nvPr>
            <p:ph type="ftr" sz="quarter" idx="11"/>
          </p:nvPr>
        </p:nvSpPr>
        <p:spPr/>
        <p:txBody>
          <a:bodyPr/>
          <a:lstStyle/>
          <a:p>
            <a:endParaRPr lang="ar-QA">
              <a:solidFill>
                <a:prstClr val="black">
                  <a:tint val="75000"/>
                </a:prstClr>
              </a:solidFill>
            </a:endParaRPr>
          </a:p>
        </p:txBody>
      </p:sp>
      <p:sp>
        <p:nvSpPr>
          <p:cNvPr id="6" name="Slide Number Placeholder 5"/>
          <p:cNvSpPr>
            <a:spLocks noGrp="1"/>
          </p:cNvSpPr>
          <p:nvPr>
            <p:ph type="sldNum" sz="quarter" idx="12"/>
          </p:nvPr>
        </p:nvSpPr>
        <p:spPr/>
        <p:txBody>
          <a:bodyPr/>
          <a:lstStyle/>
          <a:p>
            <a:fld id="{CE4C7B0A-A8BA-41C9-837C-34D3216B9EBA}" type="slidenum">
              <a:rPr lang="ar-QA" smtClean="0">
                <a:solidFill>
                  <a:prstClr val="black">
                    <a:tint val="75000"/>
                  </a:prstClr>
                </a:solidFill>
              </a:rPr>
              <a:pPr/>
              <a:t>‹#›</a:t>
            </a:fld>
            <a:endParaRPr lang="ar-QA">
              <a:solidFill>
                <a:prstClr val="black">
                  <a:tint val="75000"/>
                </a:prstClr>
              </a:solidFill>
            </a:endParaRPr>
          </a:p>
        </p:txBody>
      </p:sp>
    </p:spTree>
    <p:extLst>
      <p:ext uri="{BB962C8B-B14F-4D97-AF65-F5344CB8AC3E}">
        <p14:creationId xmlns:p14="http://schemas.microsoft.com/office/powerpoint/2010/main" val="691567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Q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QA"/>
          </a:p>
        </p:txBody>
      </p:sp>
      <p:sp>
        <p:nvSpPr>
          <p:cNvPr id="4" name="Date Placeholder 3"/>
          <p:cNvSpPr>
            <a:spLocks noGrp="1"/>
          </p:cNvSpPr>
          <p:nvPr>
            <p:ph type="dt" sz="half" idx="10"/>
          </p:nvPr>
        </p:nvSpPr>
        <p:spPr/>
        <p:txBody>
          <a:bodyPr/>
          <a:lstStyle/>
          <a:p>
            <a:fld id="{9E26F6E7-F909-4A7F-AF4F-37241A06E1D6}" type="datetimeFigureOut">
              <a:rPr lang="ar-QA" smtClean="0">
                <a:solidFill>
                  <a:prstClr val="black">
                    <a:tint val="75000"/>
                  </a:prstClr>
                </a:solidFill>
              </a:rPr>
              <a:pPr/>
              <a:t>27/09/1444</a:t>
            </a:fld>
            <a:endParaRPr lang="ar-QA">
              <a:solidFill>
                <a:prstClr val="black">
                  <a:tint val="75000"/>
                </a:prstClr>
              </a:solidFill>
            </a:endParaRPr>
          </a:p>
        </p:txBody>
      </p:sp>
      <p:sp>
        <p:nvSpPr>
          <p:cNvPr id="5" name="Footer Placeholder 4"/>
          <p:cNvSpPr>
            <a:spLocks noGrp="1"/>
          </p:cNvSpPr>
          <p:nvPr>
            <p:ph type="ftr" sz="quarter" idx="11"/>
          </p:nvPr>
        </p:nvSpPr>
        <p:spPr/>
        <p:txBody>
          <a:bodyPr/>
          <a:lstStyle/>
          <a:p>
            <a:endParaRPr lang="ar-QA">
              <a:solidFill>
                <a:prstClr val="black">
                  <a:tint val="75000"/>
                </a:prstClr>
              </a:solidFill>
            </a:endParaRPr>
          </a:p>
        </p:txBody>
      </p:sp>
      <p:sp>
        <p:nvSpPr>
          <p:cNvPr id="6" name="Slide Number Placeholder 5"/>
          <p:cNvSpPr>
            <a:spLocks noGrp="1"/>
          </p:cNvSpPr>
          <p:nvPr>
            <p:ph type="sldNum" sz="quarter" idx="12"/>
          </p:nvPr>
        </p:nvSpPr>
        <p:spPr/>
        <p:txBody>
          <a:bodyPr/>
          <a:lstStyle/>
          <a:p>
            <a:fld id="{CE4C7B0A-A8BA-41C9-837C-34D3216B9EBA}" type="slidenum">
              <a:rPr lang="ar-QA" smtClean="0">
                <a:solidFill>
                  <a:prstClr val="black">
                    <a:tint val="75000"/>
                  </a:prstClr>
                </a:solidFill>
              </a:rPr>
              <a:pPr/>
              <a:t>‹#›</a:t>
            </a:fld>
            <a:endParaRPr lang="ar-QA">
              <a:solidFill>
                <a:prstClr val="black">
                  <a:tint val="75000"/>
                </a:prstClr>
              </a:solidFill>
            </a:endParaRPr>
          </a:p>
        </p:txBody>
      </p:sp>
    </p:spTree>
    <p:extLst>
      <p:ext uri="{BB962C8B-B14F-4D97-AF65-F5344CB8AC3E}">
        <p14:creationId xmlns:p14="http://schemas.microsoft.com/office/powerpoint/2010/main" val="3204263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a:t>Click to edit Master title style</a:t>
            </a:r>
            <a:endParaRPr lang="ar-QA"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QA" dirty="0"/>
          </a:p>
        </p:txBody>
      </p:sp>
      <p:sp>
        <p:nvSpPr>
          <p:cNvPr id="4" name="Date Placeholder 3"/>
          <p:cNvSpPr>
            <a:spLocks noGrp="1"/>
          </p:cNvSpPr>
          <p:nvPr>
            <p:ph type="dt" sz="half" idx="10"/>
          </p:nvPr>
        </p:nvSpPr>
        <p:spPr/>
        <p:txBody>
          <a:bodyPr/>
          <a:lstStyle/>
          <a:p>
            <a:fld id="{9E26F6E7-F909-4A7F-AF4F-37241A06E1D6}" type="datetimeFigureOut">
              <a:rPr lang="ar-QA" smtClean="0">
                <a:solidFill>
                  <a:prstClr val="black">
                    <a:tint val="75000"/>
                  </a:prstClr>
                </a:solidFill>
              </a:rPr>
              <a:pPr/>
              <a:t>27/09/1444</a:t>
            </a:fld>
            <a:endParaRPr lang="ar-QA">
              <a:solidFill>
                <a:prstClr val="black">
                  <a:tint val="75000"/>
                </a:prstClr>
              </a:solidFill>
            </a:endParaRPr>
          </a:p>
        </p:txBody>
      </p:sp>
      <p:sp>
        <p:nvSpPr>
          <p:cNvPr id="5" name="Footer Placeholder 4"/>
          <p:cNvSpPr>
            <a:spLocks noGrp="1"/>
          </p:cNvSpPr>
          <p:nvPr>
            <p:ph type="ftr" sz="quarter" idx="11"/>
          </p:nvPr>
        </p:nvSpPr>
        <p:spPr/>
        <p:txBody>
          <a:bodyPr/>
          <a:lstStyle/>
          <a:p>
            <a:endParaRPr lang="ar-QA">
              <a:solidFill>
                <a:prstClr val="black">
                  <a:tint val="75000"/>
                </a:prstClr>
              </a:solidFill>
            </a:endParaRPr>
          </a:p>
        </p:txBody>
      </p:sp>
      <p:sp>
        <p:nvSpPr>
          <p:cNvPr id="6" name="Slide Number Placeholder 5"/>
          <p:cNvSpPr>
            <a:spLocks noGrp="1"/>
          </p:cNvSpPr>
          <p:nvPr>
            <p:ph type="sldNum" sz="quarter" idx="12"/>
          </p:nvPr>
        </p:nvSpPr>
        <p:spPr/>
        <p:txBody>
          <a:bodyPr/>
          <a:lstStyle/>
          <a:p>
            <a:fld id="{CE4C7B0A-A8BA-41C9-837C-34D3216B9EBA}" type="slidenum">
              <a:rPr lang="ar-QA" smtClean="0">
                <a:solidFill>
                  <a:prstClr val="black">
                    <a:tint val="75000"/>
                  </a:prstClr>
                </a:solidFill>
              </a:rPr>
              <a:pPr/>
              <a:t>‹#›</a:t>
            </a:fld>
            <a:endParaRPr lang="ar-QA">
              <a:solidFill>
                <a:prstClr val="black">
                  <a:tint val="75000"/>
                </a:prstClr>
              </a:solidFill>
            </a:endParaRPr>
          </a:p>
        </p:txBody>
      </p:sp>
    </p:spTree>
    <p:extLst>
      <p:ext uri="{BB962C8B-B14F-4D97-AF65-F5344CB8AC3E}">
        <p14:creationId xmlns:p14="http://schemas.microsoft.com/office/powerpoint/2010/main" val="1156647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Q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26F6E7-F909-4A7F-AF4F-37241A06E1D6}" type="datetimeFigureOut">
              <a:rPr lang="ar-QA" smtClean="0">
                <a:solidFill>
                  <a:prstClr val="black">
                    <a:tint val="75000"/>
                  </a:prstClr>
                </a:solidFill>
              </a:rPr>
              <a:pPr/>
              <a:t>27/09/1444</a:t>
            </a:fld>
            <a:endParaRPr lang="ar-QA">
              <a:solidFill>
                <a:prstClr val="black">
                  <a:tint val="75000"/>
                </a:prstClr>
              </a:solidFill>
            </a:endParaRPr>
          </a:p>
        </p:txBody>
      </p:sp>
      <p:sp>
        <p:nvSpPr>
          <p:cNvPr id="5" name="Footer Placeholder 4"/>
          <p:cNvSpPr>
            <a:spLocks noGrp="1"/>
          </p:cNvSpPr>
          <p:nvPr>
            <p:ph type="ftr" sz="quarter" idx="11"/>
          </p:nvPr>
        </p:nvSpPr>
        <p:spPr/>
        <p:txBody>
          <a:bodyPr/>
          <a:lstStyle/>
          <a:p>
            <a:endParaRPr lang="ar-QA">
              <a:solidFill>
                <a:prstClr val="black">
                  <a:tint val="75000"/>
                </a:prstClr>
              </a:solidFill>
            </a:endParaRPr>
          </a:p>
        </p:txBody>
      </p:sp>
      <p:sp>
        <p:nvSpPr>
          <p:cNvPr id="6" name="Slide Number Placeholder 5"/>
          <p:cNvSpPr>
            <a:spLocks noGrp="1"/>
          </p:cNvSpPr>
          <p:nvPr>
            <p:ph type="sldNum" sz="quarter" idx="12"/>
          </p:nvPr>
        </p:nvSpPr>
        <p:spPr/>
        <p:txBody>
          <a:bodyPr/>
          <a:lstStyle/>
          <a:p>
            <a:fld id="{CE4C7B0A-A8BA-41C9-837C-34D3216B9EBA}" type="slidenum">
              <a:rPr lang="ar-QA" smtClean="0">
                <a:solidFill>
                  <a:prstClr val="black">
                    <a:tint val="75000"/>
                  </a:prstClr>
                </a:solidFill>
              </a:rPr>
              <a:pPr/>
              <a:t>‹#›</a:t>
            </a:fld>
            <a:endParaRPr lang="ar-QA">
              <a:solidFill>
                <a:prstClr val="black">
                  <a:tint val="75000"/>
                </a:prstClr>
              </a:solidFill>
            </a:endParaRPr>
          </a:p>
        </p:txBody>
      </p:sp>
    </p:spTree>
    <p:extLst>
      <p:ext uri="{BB962C8B-B14F-4D97-AF65-F5344CB8AC3E}">
        <p14:creationId xmlns:p14="http://schemas.microsoft.com/office/powerpoint/2010/main" val="570309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Q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Q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QA"/>
          </a:p>
        </p:txBody>
      </p:sp>
      <p:sp>
        <p:nvSpPr>
          <p:cNvPr id="5" name="Date Placeholder 4"/>
          <p:cNvSpPr>
            <a:spLocks noGrp="1"/>
          </p:cNvSpPr>
          <p:nvPr>
            <p:ph type="dt" sz="half" idx="10"/>
          </p:nvPr>
        </p:nvSpPr>
        <p:spPr/>
        <p:txBody>
          <a:bodyPr/>
          <a:lstStyle/>
          <a:p>
            <a:fld id="{9E26F6E7-F909-4A7F-AF4F-37241A06E1D6}" type="datetimeFigureOut">
              <a:rPr lang="ar-QA" smtClean="0">
                <a:solidFill>
                  <a:prstClr val="black">
                    <a:tint val="75000"/>
                  </a:prstClr>
                </a:solidFill>
              </a:rPr>
              <a:pPr/>
              <a:t>27/09/1444</a:t>
            </a:fld>
            <a:endParaRPr lang="ar-QA">
              <a:solidFill>
                <a:prstClr val="black">
                  <a:tint val="75000"/>
                </a:prstClr>
              </a:solidFill>
            </a:endParaRPr>
          </a:p>
        </p:txBody>
      </p:sp>
      <p:sp>
        <p:nvSpPr>
          <p:cNvPr id="6" name="Footer Placeholder 5"/>
          <p:cNvSpPr>
            <a:spLocks noGrp="1"/>
          </p:cNvSpPr>
          <p:nvPr>
            <p:ph type="ftr" sz="quarter" idx="11"/>
          </p:nvPr>
        </p:nvSpPr>
        <p:spPr/>
        <p:txBody>
          <a:bodyPr/>
          <a:lstStyle/>
          <a:p>
            <a:endParaRPr lang="ar-QA">
              <a:solidFill>
                <a:prstClr val="black">
                  <a:tint val="75000"/>
                </a:prstClr>
              </a:solidFill>
            </a:endParaRPr>
          </a:p>
        </p:txBody>
      </p:sp>
      <p:sp>
        <p:nvSpPr>
          <p:cNvPr id="7" name="Slide Number Placeholder 6"/>
          <p:cNvSpPr>
            <a:spLocks noGrp="1"/>
          </p:cNvSpPr>
          <p:nvPr>
            <p:ph type="sldNum" sz="quarter" idx="12"/>
          </p:nvPr>
        </p:nvSpPr>
        <p:spPr/>
        <p:txBody>
          <a:bodyPr/>
          <a:lstStyle/>
          <a:p>
            <a:fld id="{CE4C7B0A-A8BA-41C9-837C-34D3216B9EBA}" type="slidenum">
              <a:rPr lang="ar-QA" smtClean="0">
                <a:solidFill>
                  <a:prstClr val="black">
                    <a:tint val="75000"/>
                  </a:prstClr>
                </a:solidFill>
              </a:rPr>
              <a:pPr/>
              <a:t>‹#›</a:t>
            </a:fld>
            <a:endParaRPr lang="ar-QA">
              <a:solidFill>
                <a:prstClr val="black">
                  <a:tint val="75000"/>
                </a:prstClr>
              </a:solidFill>
            </a:endParaRPr>
          </a:p>
        </p:txBody>
      </p:sp>
    </p:spTree>
    <p:extLst>
      <p:ext uri="{BB962C8B-B14F-4D97-AF65-F5344CB8AC3E}">
        <p14:creationId xmlns:p14="http://schemas.microsoft.com/office/powerpoint/2010/main" val="3367580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Q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Q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QA"/>
          </a:p>
        </p:txBody>
      </p:sp>
      <p:sp>
        <p:nvSpPr>
          <p:cNvPr id="7" name="Date Placeholder 6"/>
          <p:cNvSpPr>
            <a:spLocks noGrp="1"/>
          </p:cNvSpPr>
          <p:nvPr>
            <p:ph type="dt" sz="half" idx="10"/>
          </p:nvPr>
        </p:nvSpPr>
        <p:spPr/>
        <p:txBody>
          <a:bodyPr/>
          <a:lstStyle/>
          <a:p>
            <a:fld id="{9E26F6E7-F909-4A7F-AF4F-37241A06E1D6}" type="datetimeFigureOut">
              <a:rPr lang="ar-QA" smtClean="0">
                <a:solidFill>
                  <a:prstClr val="black">
                    <a:tint val="75000"/>
                  </a:prstClr>
                </a:solidFill>
              </a:rPr>
              <a:pPr/>
              <a:t>27/09/1444</a:t>
            </a:fld>
            <a:endParaRPr lang="ar-QA">
              <a:solidFill>
                <a:prstClr val="black">
                  <a:tint val="75000"/>
                </a:prstClr>
              </a:solidFill>
            </a:endParaRPr>
          </a:p>
        </p:txBody>
      </p:sp>
      <p:sp>
        <p:nvSpPr>
          <p:cNvPr id="8" name="Footer Placeholder 7"/>
          <p:cNvSpPr>
            <a:spLocks noGrp="1"/>
          </p:cNvSpPr>
          <p:nvPr>
            <p:ph type="ftr" sz="quarter" idx="11"/>
          </p:nvPr>
        </p:nvSpPr>
        <p:spPr/>
        <p:txBody>
          <a:bodyPr/>
          <a:lstStyle/>
          <a:p>
            <a:endParaRPr lang="ar-QA">
              <a:solidFill>
                <a:prstClr val="black">
                  <a:tint val="75000"/>
                </a:prstClr>
              </a:solidFill>
            </a:endParaRPr>
          </a:p>
        </p:txBody>
      </p:sp>
      <p:sp>
        <p:nvSpPr>
          <p:cNvPr id="9" name="Slide Number Placeholder 8"/>
          <p:cNvSpPr>
            <a:spLocks noGrp="1"/>
          </p:cNvSpPr>
          <p:nvPr>
            <p:ph type="sldNum" sz="quarter" idx="12"/>
          </p:nvPr>
        </p:nvSpPr>
        <p:spPr/>
        <p:txBody>
          <a:bodyPr/>
          <a:lstStyle/>
          <a:p>
            <a:fld id="{CE4C7B0A-A8BA-41C9-837C-34D3216B9EBA}" type="slidenum">
              <a:rPr lang="ar-QA" smtClean="0">
                <a:solidFill>
                  <a:prstClr val="black">
                    <a:tint val="75000"/>
                  </a:prstClr>
                </a:solidFill>
              </a:rPr>
              <a:pPr/>
              <a:t>‹#›</a:t>
            </a:fld>
            <a:endParaRPr lang="ar-QA">
              <a:solidFill>
                <a:prstClr val="black">
                  <a:tint val="75000"/>
                </a:prstClr>
              </a:solidFill>
            </a:endParaRPr>
          </a:p>
        </p:txBody>
      </p:sp>
    </p:spTree>
    <p:extLst>
      <p:ext uri="{BB962C8B-B14F-4D97-AF65-F5344CB8AC3E}">
        <p14:creationId xmlns:p14="http://schemas.microsoft.com/office/powerpoint/2010/main" val="1236590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QA"/>
          </a:p>
        </p:txBody>
      </p:sp>
      <p:sp>
        <p:nvSpPr>
          <p:cNvPr id="3" name="Date Placeholder 2"/>
          <p:cNvSpPr>
            <a:spLocks noGrp="1"/>
          </p:cNvSpPr>
          <p:nvPr>
            <p:ph type="dt" sz="half" idx="10"/>
          </p:nvPr>
        </p:nvSpPr>
        <p:spPr/>
        <p:txBody>
          <a:bodyPr/>
          <a:lstStyle/>
          <a:p>
            <a:fld id="{9E26F6E7-F909-4A7F-AF4F-37241A06E1D6}" type="datetimeFigureOut">
              <a:rPr lang="ar-QA" smtClean="0">
                <a:solidFill>
                  <a:prstClr val="black">
                    <a:tint val="75000"/>
                  </a:prstClr>
                </a:solidFill>
              </a:rPr>
              <a:pPr/>
              <a:t>27/09/1444</a:t>
            </a:fld>
            <a:endParaRPr lang="ar-QA">
              <a:solidFill>
                <a:prstClr val="black">
                  <a:tint val="75000"/>
                </a:prstClr>
              </a:solidFill>
            </a:endParaRPr>
          </a:p>
        </p:txBody>
      </p:sp>
      <p:sp>
        <p:nvSpPr>
          <p:cNvPr id="4" name="Footer Placeholder 3"/>
          <p:cNvSpPr>
            <a:spLocks noGrp="1"/>
          </p:cNvSpPr>
          <p:nvPr>
            <p:ph type="ftr" sz="quarter" idx="11"/>
          </p:nvPr>
        </p:nvSpPr>
        <p:spPr/>
        <p:txBody>
          <a:bodyPr/>
          <a:lstStyle/>
          <a:p>
            <a:endParaRPr lang="ar-QA">
              <a:solidFill>
                <a:prstClr val="black">
                  <a:tint val="75000"/>
                </a:prstClr>
              </a:solidFill>
            </a:endParaRPr>
          </a:p>
        </p:txBody>
      </p:sp>
      <p:sp>
        <p:nvSpPr>
          <p:cNvPr id="5" name="Slide Number Placeholder 4"/>
          <p:cNvSpPr>
            <a:spLocks noGrp="1"/>
          </p:cNvSpPr>
          <p:nvPr>
            <p:ph type="sldNum" sz="quarter" idx="12"/>
          </p:nvPr>
        </p:nvSpPr>
        <p:spPr/>
        <p:txBody>
          <a:bodyPr/>
          <a:lstStyle/>
          <a:p>
            <a:fld id="{CE4C7B0A-A8BA-41C9-837C-34D3216B9EBA}" type="slidenum">
              <a:rPr lang="ar-QA" smtClean="0">
                <a:solidFill>
                  <a:prstClr val="black">
                    <a:tint val="75000"/>
                  </a:prstClr>
                </a:solidFill>
              </a:rPr>
              <a:pPr/>
              <a:t>‹#›</a:t>
            </a:fld>
            <a:endParaRPr lang="ar-QA">
              <a:solidFill>
                <a:prstClr val="black">
                  <a:tint val="75000"/>
                </a:prstClr>
              </a:solidFill>
            </a:endParaRPr>
          </a:p>
        </p:txBody>
      </p:sp>
    </p:spTree>
    <p:extLst>
      <p:ext uri="{BB962C8B-B14F-4D97-AF65-F5344CB8AC3E}">
        <p14:creationId xmlns:p14="http://schemas.microsoft.com/office/powerpoint/2010/main" val="2945812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26F6E7-F909-4A7F-AF4F-37241A06E1D6}" type="datetimeFigureOut">
              <a:rPr lang="ar-QA" smtClean="0">
                <a:solidFill>
                  <a:prstClr val="black">
                    <a:tint val="75000"/>
                  </a:prstClr>
                </a:solidFill>
              </a:rPr>
              <a:pPr/>
              <a:t>27/09/1444</a:t>
            </a:fld>
            <a:endParaRPr lang="ar-QA">
              <a:solidFill>
                <a:prstClr val="black">
                  <a:tint val="75000"/>
                </a:prstClr>
              </a:solidFill>
            </a:endParaRPr>
          </a:p>
        </p:txBody>
      </p:sp>
      <p:sp>
        <p:nvSpPr>
          <p:cNvPr id="3" name="Footer Placeholder 2"/>
          <p:cNvSpPr>
            <a:spLocks noGrp="1"/>
          </p:cNvSpPr>
          <p:nvPr>
            <p:ph type="ftr" sz="quarter" idx="11"/>
          </p:nvPr>
        </p:nvSpPr>
        <p:spPr/>
        <p:txBody>
          <a:bodyPr/>
          <a:lstStyle/>
          <a:p>
            <a:endParaRPr lang="ar-QA">
              <a:solidFill>
                <a:prstClr val="black">
                  <a:tint val="75000"/>
                </a:prstClr>
              </a:solidFill>
            </a:endParaRPr>
          </a:p>
        </p:txBody>
      </p:sp>
      <p:sp>
        <p:nvSpPr>
          <p:cNvPr id="4" name="Slide Number Placeholder 3"/>
          <p:cNvSpPr>
            <a:spLocks noGrp="1"/>
          </p:cNvSpPr>
          <p:nvPr>
            <p:ph type="sldNum" sz="quarter" idx="12"/>
          </p:nvPr>
        </p:nvSpPr>
        <p:spPr/>
        <p:txBody>
          <a:bodyPr/>
          <a:lstStyle/>
          <a:p>
            <a:fld id="{CE4C7B0A-A8BA-41C9-837C-34D3216B9EBA}" type="slidenum">
              <a:rPr lang="ar-QA" smtClean="0">
                <a:solidFill>
                  <a:prstClr val="black">
                    <a:tint val="75000"/>
                  </a:prstClr>
                </a:solidFill>
              </a:rPr>
              <a:pPr/>
              <a:t>‹#›</a:t>
            </a:fld>
            <a:endParaRPr lang="ar-QA">
              <a:solidFill>
                <a:prstClr val="black">
                  <a:tint val="75000"/>
                </a:prstClr>
              </a:solidFill>
            </a:endParaRPr>
          </a:p>
        </p:txBody>
      </p:sp>
    </p:spTree>
    <p:extLst>
      <p:ext uri="{BB962C8B-B14F-4D97-AF65-F5344CB8AC3E}">
        <p14:creationId xmlns:p14="http://schemas.microsoft.com/office/powerpoint/2010/main" val="4280170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Q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Q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26F6E7-F909-4A7F-AF4F-37241A06E1D6}" type="datetimeFigureOut">
              <a:rPr lang="ar-QA" smtClean="0">
                <a:solidFill>
                  <a:prstClr val="black">
                    <a:tint val="75000"/>
                  </a:prstClr>
                </a:solidFill>
              </a:rPr>
              <a:pPr/>
              <a:t>27/09/1444</a:t>
            </a:fld>
            <a:endParaRPr lang="ar-QA">
              <a:solidFill>
                <a:prstClr val="black">
                  <a:tint val="75000"/>
                </a:prstClr>
              </a:solidFill>
            </a:endParaRPr>
          </a:p>
        </p:txBody>
      </p:sp>
      <p:sp>
        <p:nvSpPr>
          <p:cNvPr id="6" name="Footer Placeholder 5"/>
          <p:cNvSpPr>
            <a:spLocks noGrp="1"/>
          </p:cNvSpPr>
          <p:nvPr>
            <p:ph type="ftr" sz="quarter" idx="11"/>
          </p:nvPr>
        </p:nvSpPr>
        <p:spPr/>
        <p:txBody>
          <a:bodyPr/>
          <a:lstStyle/>
          <a:p>
            <a:endParaRPr lang="ar-QA">
              <a:solidFill>
                <a:prstClr val="black">
                  <a:tint val="75000"/>
                </a:prstClr>
              </a:solidFill>
            </a:endParaRPr>
          </a:p>
        </p:txBody>
      </p:sp>
      <p:sp>
        <p:nvSpPr>
          <p:cNvPr id="7" name="Slide Number Placeholder 6"/>
          <p:cNvSpPr>
            <a:spLocks noGrp="1"/>
          </p:cNvSpPr>
          <p:nvPr>
            <p:ph type="sldNum" sz="quarter" idx="12"/>
          </p:nvPr>
        </p:nvSpPr>
        <p:spPr/>
        <p:txBody>
          <a:bodyPr/>
          <a:lstStyle/>
          <a:p>
            <a:fld id="{CE4C7B0A-A8BA-41C9-837C-34D3216B9EBA}" type="slidenum">
              <a:rPr lang="ar-QA" smtClean="0">
                <a:solidFill>
                  <a:prstClr val="black">
                    <a:tint val="75000"/>
                  </a:prstClr>
                </a:solidFill>
              </a:rPr>
              <a:pPr/>
              <a:t>‹#›</a:t>
            </a:fld>
            <a:endParaRPr lang="ar-QA">
              <a:solidFill>
                <a:prstClr val="black">
                  <a:tint val="75000"/>
                </a:prstClr>
              </a:solidFill>
            </a:endParaRPr>
          </a:p>
        </p:txBody>
      </p:sp>
    </p:spTree>
    <p:extLst>
      <p:ext uri="{BB962C8B-B14F-4D97-AF65-F5344CB8AC3E}">
        <p14:creationId xmlns:p14="http://schemas.microsoft.com/office/powerpoint/2010/main" val="2746554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Q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Q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26F6E7-F909-4A7F-AF4F-37241A06E1D6}" type="datetimeFigureOut">
              <a:rPr lang="ar-QA" smtClean="0">
                <a:solidFill>
                  <a:prstClr val="black">
                    <a:tint val="75000"/>
                  </a:prstClr>
                </a:solidFill>
              </a:rPr>
              <a:pPr/>
              <a:t>27/09/1444</a:t>
            </a:fld>
            <a:endParaRPr lang="ar-QA">
              <a:solidFill>
                <a:prstClr val="black">
                  <a:tint val="75000"/>
                </a:prstClr>
              </a:solidFill>
            </a:endParaRPr>
          </a:p>
        </p:txBody>
      </p:sp>
      <p:sp>
        <p:nvSpPr>
          <p:cNvPr id="6" name="Footer Placeholder 5"/>
          <p:cNvSpPr>
            <a:spLocks noGrp="1"/>
          </p:cNvSpPr>
          <p:nvPr>
            <p:ph type="ftr" sz="quarter" idx="11"/>
          </p:nvPr>
        </p:nvSpPr>
        <p:spPr/>
        <p:txBody>
          <a:bodyPr/>
          <a:lstStyle/>
          <a:p>
            <a:endParaRPr lang="ar-QA">
              <a:solidFill>
                <a:prstClr val="black">
                  <a:tint val="75000"/>
                </a:prstClr>
              </a:solidFill>
            </a:endParaRPr>
          </a:p>
        </p:txBody>
      </p:sp>
      <p:sp>
        <p:nvSpPr>
          <p:cNvPr id="7" name="Slide Number Placeholder 6"/>
          <p:cNvSpPr>
            <a:spLocks noGrp="1"/>
          </p:cNvSpPr>
          <p:nvPr>
            <p:ph type="sldNum" sz="quarter" idx="12"/>
          </p:nvPr>
        </p:nvSpPr>
        <p:spPr/>
        <p:txBody>
          <a:bodyPr/>
          <a:lstStyle/>
          <a:p>
            <a:fld id="{CE4C7B0A-A8BA-41C9-837C-34D3216B9EBA}" type="slidenum">
              <a:rPr lang="ar-QA" smtClean="0">
                <a:solidFill>
                  <a:prstClr val="black">
                    <a:tint val="75000"/>
                  </a:prstClr>
                </a:solidFill>
              </a:rPr>
              <a:pPr/>
              <a:t>‹#›</a:t>
            </a:fld>
            <a:endParaRPr lang="ar-QA">
              <a:solidFill>
                <a:prstClr val="black">
                  <a:tint val="75000"/>
                </a:prstClr>
              </a:solidFill>
            </a:endParaRPr>
          </a:p>
        </p:txBody>
      </p:sp>
    </p:spTree>
    <p:extLst>
      <p:ext uri="{BB962C8B-B14F-4D97-AF65-F5344CB8AC3E}">
        <p14:creationId xmlns:p14="http://schemas.microsoft.com/office/powerpoint/2010/main" val="2721248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dirty="0"/>
              <a:t>Click to edit Master title style</a:t>
            </a:r>
            <a:endParaRPr lang="ar-Q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Q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9E26F6E7-F909-4A7F-AF4F-37241A06E1D6}" type="datetimeFigureOut">
              <a:rPr lang="ar-QA" smtClean="0">
                <a:solidFill>
                  <a:prstClr val="black">
                    <a:tint val="75000"/>
                  </a:prstClr>
                </a:solidFill>
              </a:rPr>
              <a:pPr rtl="1"/>
              <a:t>27/09/1444</a:t>
            </a:fld>
            <a:endParaRPr lang="ar-Q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QA">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CE4C7B0A-A8BA-41C9-837C-34D3216B9EBA}" type="slidenum">
              <a:rPr lang="ar-QA" smtClean="0">
                <a:solidFill>
                  <a:prstClr val="black">
                    <a:tint val="75000"/>
                  </a:prstClr>
                </a:solidFill>
              </a:rPr>
              <a:pPr rtl="1"/>
              <a:t>‹#›</a:t>
            </a:fld>
            <a:endParaRPr lang="ar-QA">
              <a:solidFill>
                <a:prstClr val="black">
                  <a:tint val="75000"/>
                </a:prstClr>
              </a:solidFill>
            </a:endParaRPr>
          </a:p>
        </p:txBody>
      </p:sp>
    </p:spTree>
    <p:extLst>
      <p:ext uri="{BB962C8B-B14F-4D97-AF65-F5344CB8AC3E}">
        <p14:creationId xmlns:p14="http://schemas.microsoft.com/office/powerpoint/2010/main" val="1538647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Q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2.png"/><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6.wdp"/></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researchgate.net/profile/Abdellatif-Sadeq"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a:xfrm>
            <a:off x="7986464" y="6520259"/>
            <a:ext cx="762000" cy="365125"/>
          </a:xfrm>
        </p:spPr>
        <p:txBody>
          <a:bodyPr/>
          <a:lstStyle/>
          <a:p>
            <a:pPr algn="r"/>
            <a:fld id="{B6F15528-21DE-4FAA-801E-634DDDAF4B2B}" type="slidenum">
              <a:rPr lang="en-US" sz="1400" smtClean="0">
                <a:solidFill>
                  <a:prstClr val="black"/>
                </a:solidFill>
              </a:rPr>
              <a:pPr algn="r"/>
              <a:t>1</a:t>
            </a:fld>
            <a:endParaRPr lang="en-US" sz="1400" dirty="0">
              <a:solidFill>
                <a:prstClr val="black"/>
              </a:solidFill>
            </a:endParaRPr>
          </a:p>
        </p:txBody>
      </p:sp>
      <p:sp>
        <p:nvSpPr>
          <p:cNvPr id="6" name="Subtitle 2"/>
          <p:cNvSpPr txBox="1">
            <a:spLocks/>
          </p:cNvSpPr>
          <p:nvPr/>
        </p:nvSpPr>
        <p:spPr>
          <a:xfrm>
            <a:off x="719755" y="4419600"/>
            <a:ext cx="7620000" cy="3352800"/>
          </a:xfrm>
          <a:prstGeom prst="rect">
            <a:avLst/>
          </a:prstGeom>
        </p:spPr>
        <p:txBody>
          <a:bodyPr vert="horz">
            <a:noAutofit/>
          </a:bodyPr>
          <a:lstStyle/>
          <a:p>
            <a:pPr marL="365760" indent="-256032" algn="ctr">
              <a:lnSpc>
                <a:spcPct val="150000"/>
              </a:lnSpc>
              <a:spcBef>
                <a:spcPts val="400"/>
              </a:spcBef>
              <a:buSzPct val="68000"/>
              <a:defRPr/>
            </a:pPr>
            <a:r>
              <a:rPr lang="en-US" sz="2800" u="sng" dirty="0" smtClean="0">
                <a:solidFill>
                  <a:prstClr val="black"/>
                </a:solidFill>
                <a:cs typeface="Times New Roman" pitchFamily="18" charset="0"/>
              </a:rPr>
              <a:t>Dr. Abdellatif Sadeq</a:t>
            </a:r>
            <a:endParaRPr lang="en-US" sz="2800" u="sng" dirty="0">
              <a:solidFill>
                <a:prstClr val="black"/>
              </a:solidFill>
              <a:cs typeface="Times New Roman" pitchFamily="18" charset="0"/>
            </a:endParaRPr>
          </a:p>
          <a:p>
            <a:pPr algn="ctr">
              <a:lnSpc>
                <a:spcPct val="115000"/>
              </a:lnSpc>
              <a:spcAft>
                <a:spcPts val="1000"/>
              </a:spcAft>
            </a:pPr>
            <a:endParaRPr lang="en-US" sz="2400" dirty="0">
              <a:effectLst/>
              <a:latin typeface="+mj-lt"/>
              <a:ea typeface="Calibri"/>
              <a:cs typeface="Times New Roman"/>
            </a:endParaRPr>
          </a:p>
        </p:txBody>
      </p:sp>
      <p:sp>
        <p:nvSpPr>
          <p:cNvPr id="2" name="TextBox 1"/>
          <p:cNvSpPr txBox="1"/>
          <p:nvPr/>
        </p:nvSpPr>
        <p:spPr>
          <a:xfrm>
            <a:off x="609600" y="1143000"/>
            <a:ext cx="7848600" cy="2733505"/>
          </a:xfrm>
          <a:prstGeom prst="rect">
            <a:avLst/>
          </a:prstGeom>
          <a:noFill/>
        </p:spPr>
        <p:txBody>
          <a:bodyPr wrap="square" rtlCol="0">
            <a:spAutoFit/>
          </a:bodyPr>
          <a:lstStyle/>
          <a:p>
            <a:pPr algn="ctr"/>
            <a:endParaRPr lang="en-US" b="1" u="sng" dirty="0"/>
          </a:p>
          <a:p>
            <a:pPr algn="ctr">
              <a:lnSpc>
                <a:spcPct val="150000"/>
              </a:lnSpc>
            </a:pPr>
            <a:r>
              <a:rPr lang="en-US" sz="5400" b="1" dirty="0" smtClean="0">
                <a:solidFill>
                  <a:srgbClr val="C00000"/>
                </a:solidFill>
                <a:latin typeface="+mj-lt"/>
              </a:rPr>
              <a:t>Introduction to my Career and Seminar</a:t>
            </a:r>
            <a:endParaRPr lang="en-US" sz="5400" b="1" dirty="0">
              <a:solidFill>
                <a:srgbClr val="C00000"/>
              </a:solidFill>
              <a:latin typeface="+mj-lt"/>
            </a:endParaRPr>
          </a:p>
        </p:txBody>
      </p:sp>
      <p:sp>
        <p:nvSpPr>
          <p:cNvPr id="3" name="TextBox 2"/>
          <p:cNvSpPr txBox="1"/>
          <p:nvPr/>
        </p:nvSpPr>
        <p:spPr>
          <a:xfrm>
            <a:off x="152400" y="6516052"/>
            <a:ext cx="1447800" cy="369332"/>
          </a:xfrm>
          <a:prstGeom prst="rect">
            <a:avLst/>
          </a:prstGeom>
          <a:noFill/>
        </p:spPr>
        <p:txBody>
          <a:bodyPr wrap="square" rtlCol="0">
            <a:spAutoFit/>
          </a:bodyPr>
          <a:lstStyle/>
          <a:p>
            <a:r>
              <a:rPr lang="en-US" dirty="0" smtClean="0"/>
              <a:t>17/04/2023</a:t>
            </a:r>
            <a:endParaRPr lang="en-US" dirty="0"/>
          </a:p>
        </p:txBody>
      </p:sp>
    </p:spTree>
    <p:extLst>
      <p:ext uri="{BB962C8B-B14F-4D97-AF65-F5344CB8AC3E}">
        <p14:creationId xmlns:p14="http://schemas.microsoft.com/office/powerpoint/2010/main" val="3501262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58337" y="-22633"/>
            <a:ext cx="8229600" cy="1143000"/>
          </a:xfrm>
          <a:prstGeom prst="rect">
            <a:avLst/>
          </a:prstGeom>
        </p:spPr>
        <p:txBody>
          <a:bodyPr vert="horz" lIns="91440" tIns="45720" rIns="91440" bIns="45720" rtlCol="1" anchor="ctr">
            <a:noAutofit/>
          </a:bodyPr>
          <a:lstStyle/>
          <a:p>
            <a:pPr lvl="0" algn="just">
              <a:spcBef>
                <a:spcPct val="0"/>
              </a:spcBef>
              <a:defRPr/>
            </a:pPr>
            <a:r>
              <a:rPr lang="en-US" sz="4000" b="1" dirty="0" smtClean="0">
                <a:solidFill>
                  <a:srgbClr val="C00000"/>
                </a:solidFill>
                <a:effectLst>
                  <a:outerShdw blurRad="38100" dist="38100" dir="2700000" algn="tl">
                    <a:srgbClr val="000000">
                      <a:alpha val="43137"/>
                    </a:srgbClr>
                  </a:outerShdw>
                </a:effectLst>
                <a:latin typeface="+mj-lt"/>
                <a:ea typeface="+mj-ea"/>
                <a:cs typeface="Times New Roman" pitchFamily="18" charset="0"/>
              </a:rPr>
              <a:t>6. Research Profile</a:t>
            </a:r>
            <a:endParaRPr lang="en-US" sz="4000" b="1" dirty="0">
              <a:solidFill>
                <a:srgbClr val="C00000"/>
              </a:solidFill>
              <a:effectLst>
                <a:outerShdw blurRad="38100" dist="38100" dir="2700000" algn="tl">
                  <a:srgbClr val="000000">
                    <a:alpha val="43137"/>
                  </a:srgbClr>
                </a:outerShdw>
              </a:effectLst>
              <a:latin typeface="+mj-lt"/>
              <a:ea typeface="+mj-ea"/>
              <a:cs typeface="Times New Roman" pitchFamily="18" charset="0"/>
            </a:endParaRPr>
          </a:p>
        </p:txBody>
      </p:sp>
      <p:sp>
        <p:nvSpPr>
          <p:cNvPr id="6" name="Slide Number Placeholder 4"/>
          <p:cNvSpPr>
            <a:spLocks noGrp="1"/>
          </p:cNvSpPr>
          <p:nvPr>
            <p:ph type="sldNum" sz="quarter" idx="12"/>
          </p:nvPr>
        </p:nvSpPr>
        <p:spPr>
          <a:xfrm>
            <a:off x="7986464" y="6520259"/>
            <a:ext cx="762000" cy="365125"/>
          </a:xfrm>
        </p:spPr>
        <p:txBody>
          <a:bodyPr/>
          <a:lstStyle/>
          <a:p>
            <a:pPr algn="r"/>
            <a:fld id="{B6F15528-21DE-4FAA-801E-634DDDAF4B2B}" type="slidenum">
              <a:rPr lang="en-US" sz="1400" smtClean="0">
                <a:solidFill>
                  <a:schemeClr val="tx1"/>
                </a:solidFill>
              </a:rPr>
              <a:pPr algn="r"/>
              <a:t>10</a:t>
            </a:fld>
            <a:endParaRPr lang="en-US" sz="1400" dirty="0">
              <a:solidFill>
                <a:schemeClr val="tx1"/>
              </a:solidFill>
            </a:endParaRPr>
          </a:p>
        </p:txBody>
      </p:sp>
      <p:sp>
        <p:nvSpPr>
          <p:cNvPr id="12" name="Rectangle 11"/>
          <p:cNvSpPr/>
          <p:nvPr/>
        </p:nvSpPr>
        <p:spPr>
          <a:xfrm>
            <a:off x="-101256" y="879511"/>
            <a:ext cx="9245256" cy="523220"/>
          </a:xfrm>
          <a:prstGeom prst="rect">
            <a:avLst/>
          </a:prstGeom>
        </p:spPr>
        <p:txBody>
          <a:bodyPr wrap="square">
            <a:spAutoFit/>
          </a:bodyPr>
          <a:lstStyle/>
          <a:p>
            <a:pPr marL="171450" indent="-171450"/>
            <a:r>
              <a:rPr lang="en-US" sz="2800" b="1" dirty="0" smtClean="0">
                <a:solidFill>
                  <a:srgbClr val="00B050"/>
                </a:solidFill>
              </a:rPr>
              <a:t>  Profile</a:t>
            </a:r>
            <a:endParaRPr lang="en-US" dirty="0">
              <a:solidFill>
                <a:srgbClr val="00B050"/>
              </a:solidFill>
              <a:latin typeface="+mj-lt"/>
            </a:endParaRPr>
          </a:p>
        </p:txBody>
      </p:sp>
      <p:sp>
        <p:nvSpPr>
          <p:cNvPr id="3" name="Rectangle 2"/>
          <p:cNvSpPr/>
          <p:nvPr/>
        </p:nvSpPr>
        <p:spPr>
          <a:xfrm>
            <a:off x="152400" y="1524000"/>
            <a:ext cx="8229600" cy="2308324"/>
          </a:xfrm>
          <a:prstGeom prst="rect">
            <a:avLst/>
          </a:prstGeom>
        </p:spPr>
        <p:txBody>
          <a:bodyPr wrap="square">
            <a:spAutoFit/>
          </a:bodyPr>
          <a:lstStyle/>
          <a:p>
            <a:r>
              <a:rPr lang="en-US" sz="2400" b="1" dirty="0">
                <a:solidFill>
                  <a:schemeClr val="accent6">
                    <a:lumMod val="75000"/>
                  </a:schemeClr>
                </a:solidFill>
              </a:rPr>
              <a:t>Statistics: </a:t>
            </a:r>
          </a:p>
          <a:p>
            <a:pPr marL="342900" indent="-342900">
              <a:buFont typeface="Arial" panose="020B0604020202020204" pitchFamily="34" charset="0"/>
              <a:buChar char="•"/>
            </a:pPr>
            <a:r>
              <a:rPr lang="en-US" sz="2400" dirty="0" smtClean="0"/>
              <a:t>13 </a:t>
            </a:r>
            <a:r>
              <a:rPr lang="en-US" sz="2400" dirty="0"/>
              <a:t>journal papers, 6 published, </a:t>
            </a:r>
            <a:r>
              <a:rPr lang="en-US" sz="2400" dirty="0" smtClean="0"/>
              <a:t>4 </a:t>
            </a:r>
            <a:r>
              <a:rPr lang="en-US" sz="2400" dirty="0"/>
              <a:t>under review and </a:t>
            </a:r>
            <a:r>
              <a:rPr lang="en-US" sz="2400" dirty="0" smtClean="0"/>
              <a:t>3 </a:t>
            </a:r>
            <a:r>
              <a:rPr lang="en-US" sz="2400" dirty="0"/>
              <a:t>under </a:t>
            </a:r>
            <a:r>
              <a:rPr lang="en-US" sz="2400" dirty="0" smtClean="0"/>
              <a:t>preparation</a:t>
            </a:r>
            <a:endParaRPr lang="en-US" sz="2400" dirty="0"/>
          </a:p>
          <a:p>
            <a:pPr marL="342900" indent="-342900">
              <a:buFont typeface="Arial" panose="020B0604020202020204" pitchFamily="34" charset="0"/>
              <a:buChar char="•"/>
            </a:pPr>
            <a:r>
              <a:rPr lang="en-US" sz="2400" dirty="0"/>
              <a:t>4 conference </a:t>
            </a:r>
            <a:r>
              <a:rPr lang="en-US" sz="2400" dirty="0" smtClean="0"/>
              <a:t>papers</a:t>
            </a:r>
          </a:p>
          <a:p>
            <a:pPr marL="342900" indent="-342900">
              <a:buFont typeface="Arial" panose="020B0604020202020204" pitchFamily="34" charset="0"/>
              <a:buChar char="•"/>
            </a:pPr>
            <a:r>
              <a:rPr lang="en-US" sz="2400" dirty="0" smtClean="0"/>
              <a:t>19 </a:t>
            </a:r>
            <a:r>
              <a:rPr lang="en-US" sz="2400" dirty="0"/>
              <a:t>projects, </a:t>
            </a:r>
            <a:r>
              <a:rPr lang="en-US" sz="2400" dirty="0" smtClean="0"/>
              <a:t>2 books, </a:t>
            </a:r>
            <a:r>
              <a:rPr lang="en-US" sz="2400" dirty="0"/>
              <a:t>1 </a:t>
            </a:r>
            <a:r>
              <a:rPr lang="en-US" sz="2400" dirty="0" smtClean="0"/>
              <a:t>user manual, 1 method, 1 </a:t>
            </a:r>
            <a:r>
              <a:rPr lang="en-US" sz="2400" dirty="0"/>
              <a:t>seminar, </a:t>
            </a:r>
            <a:r>
              <a:rPr lang="en-US" sz="2400" dirty="0" smtClean="0"/>
              <a:t>M.Sc. </a:t>
            </a:r>
            <a:r>
              <a:rPr lang="en-US" sz="2400" dirty="0"/>
              <a:t>thesis and Ph.D. dissertation</a:t>
            </a:r>
          </a:p>
        </p:txBody>
      </p:sp>
      <p:sp>
        <p:nvSpPr>
          <p:cNvPr id="2" name="TextBox 1"/>
          <p:cNvSpPr txBox="1"/>
          <p:nvPr/>
        </p:nvSpPr>
        <p:spPr>
          <a:xfrm>
            <a:off x="2895600" y="4152225"/>
            <a:ext cx="4267200" cy="369332"/>
          </a:xfrm>
          <a:prstGeom prst="rect">
            <a:avLst/>
          </a:prstGeom>
          <a:noFill/>
        </p:spPr>
        <p:txBody>
          <a:bodyPr wrap="square" rtlCol="0">
            <a:spAutoFit/>
          </a:bodyPr>
          <a:lstStyle/>
          <a:p>
            <a:r>
              <a:rPr lang="en-US" dirty="0" smtClean="0">
                <a:solidFill>
                  <a:srgbClr val="7030A0"/>
                </a:solidFill>
              </a:rPr>
              <a:t>as recorded in 17/04/2023</a:t>
            </a:r>
            <a:endParaRPr lang="en-US" dirty="0">
              <a:solidFill>
                <a:srgbClr val="7030A0"/>
              </a:solidFill>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12873" y="4521557"/>
            <a:ext cx="8535591" cy="1981477"/>
          </a:xfrm>
          <a:prstGeom prst="rect">
            <a:avLst/>
          </a:prstGeom>
        </p:spPr>
      </p:pic>
    </p:spTree>
    <p:extLst>
      <p:ext uri="{BB962C8B-B14F-4D97-AF65-F5344CB8AC3E}">
        <p14:creationId xmlns:p14="http://schemas.microsoft.com/office/powerpoint/2010/main" val="897544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a:xfrm>
            <a:off x="7986464" y="6520259"/>
            <a:ext cx="762000" cy="365125"/>
          </a:xfrm>
        </p:spPr>
        <p:txBody>
          <a:bodyPr/>
          <a:lstStyle/>
          <a:p>
            <a:pPr algn="r"/>
            <a:fld id="{B6F15528-21DE-4FAA-801E-634DDDAF4B2B}" type="slidenum">
              <a:rPr lang="en-US" sz="1400" smtClean="0">
                <a:solidFill>
                  <a:prstClr val="black"/>
                </a:solidFill>
              </a:rPr>
              <a:pPr algn="r"/>
              <a:t>11</a:t>
            </a:fld>
            <a:endParaRPr lang="en-US" sz="1400" dirty="0">
              <a:solidFill>
                <a:prstClr val="black"/>
              </a:solidFill>
            </a:endParaRPr>
          </a:p>
        </p:txBody>
      </p:sp>
      <p:sp>
        <p:nvSpPr>
          <p:cNvPr id="6" name="Subtitle 2"/>
          <p:cNvSpPr txBox="1">
            <a:spLocks/>
          </p:cNvSpPr>
          <p:nvPr/>
        </p:nvSpPr>
        <p:spPr>
          <a:xfrm>
            <a:off x="533400" y="914400"/>
            <a:ext cx="7620000" cy="3352800"/>
          </a:xfrm>
          <a:prstGeom prst="rect">
            <a:avLst/>
          </a:prstGeom>
        </p:spPr>
        <p:txBody>
          <a:bodyPr vert="horz">
            <a:noAutofit/>
          </a:bodyPr>
          <a:lstStyle/>
          <a:p>
            <a:pPr marL="365760" indent="-256032" algn="ctr">
              <a:lnSpc>
                <a:spcPct val="150000"/>
              </a:lnSpc>
              <a:spcBef>
                <a:spcPts val="400"/>
              </a:spcBef>
              <a:buSzPct val="68000"/>
              <a:defRPr/>
            </a:pPr>
            <a:r>
              <a:rPr lang="en-US" sz="3200" b="1" u="sng" dirty="0" smtClean="0">
                <a:solidFill>
                  <a:prstClr val="black"/>
                </a:solidFill>
                <a:cs typeface="Times New Roman" pitchFamily="18" charset="0"/>
              </a:rPr>
              <a:t>Seminar on</a:t>
            </a:r>
            <a:endParaRPr lang="en-US" sz="3200" b="1" u="sng" dirty="0">
              <a:solidFill>
                <a:prstClr val="black"/>
              </a:solidFill>
              <a:cs typeface="Times New Roman" pitchFamily="18" charset="0"/>
            </a:endParaRPr>
          </a:p>
          <a:p>
            <a:pPr algn="ctr">
              <a:lnSpc>
                <a:spcPct val="115000"/>
              </a:lnSpc>
              <a:spcAft>
                <a:spcPts val="1000"/>
              </a:spcAft>
            </a:pPr>
            <a:endParaRPr lang="en-US" sz="2400" dirty="0">
              <a:effectLst/>
              <a:latin typeface="+mj-lt"/>
              <a:ea typeface="Calibri"/>
              <a:cs typeface="Times New Roman"/>
            </a:endParaRPr>
          </a:p>
        </p:txBody>
      </p:sp>
      <p:sp>
        <p:nvSpPr>
          <p:cNvPr id="2" name="TextBox 1"/>
          <p:cNvSpPr txBox="1"/>
          <p:nvPr/>
        </p:nvSpPr>
        <p:spPr>
          <a:xfrm>
            <a:off x="152400" y="2209800"/>
            <a:ext cx="8763000" cy="1923604"/>
          </a:xfrm>
          <a:prstGeom prst="rect">
            <a:avLst/>
          </a:prstGeom>
          <a:noFill/>
        </p:spPr>
        <p:txBody>
          <a:bodyPr wrap="square" rtlCol="0">
            <a:spAutoFit/>
          </a:bodyPr>
          <a:lstStyle/>
          <a:p>
            <a:pPr algn="ctr"/>
            <a:endParaRPr lang="en-US" sz="1100" b="1" u="sng" dirty="0">
              <a:solidFill>
                <a:srgbClr val="C00000"/>
              </a:solidFill>
            </a:endParaRPr>
          </a:p>
          <a:p>
            <a:pPr marL="171450" indent="-171450" algn="ctr"/>
            <a:r>
              <a:rPr lang="en-US" sz="3600" b="1" dirty="0">
                <a:solidFill>
                  <a:srgbClr val="C00000"/>
                </a:solidFill>
              </a:rPr>
              <a:t>Transient 3D Simulations of Turbulent Premixed Flames of Gas-To-Liquid (GTL) Fuel in a Fan-Stirred Combustion Vessel</a:t>
            </a:r>
            <a:endParaRPr lang="en-US" sz="2400" b="1" dirty="0">
              <a:solidFill>
                <a:srgbClr val="C00000"/>
              </a:solidFill>
            </a:endParaRPr>
          </a:p>
        </p:txBody>
      </p:sp>
      <p:sp>
        <p:nvSpPr>
          <p:cNvPr id="3" name="TextBox 2"/>
          <p:cNvSpPr txBox="1"/>
          <p:nvPr/>
        </p:nvSpPr>
        <p:spPr>
          <a:xfrm>
            <a:off x="152400" y="6516052"/>
            <a:ext cx="1447800" cy="369332"/>
          </a:xfrm>
          <a:prstGeom prst="rect">
            <a:avLst/>
          </a:prstGeom>
          <a:noFill/>
        </p:spPr>
        <p:txBody>
          <a:bodyPr wrap="square" rtlCol="0">
            <a:spAutoFit/>
          </a:bodyPr>
          <a:lstStyle/>
          <a:p>
            <a:r>
              <a:rPr lang="en-US" dirty="0" smtClean="0"/>
              <a:t>17/04/2023</a:t>
            </a:r>
            <a:endParaRPr lang="en-US" dirty="0"/>
          </a:p>
        </p:txBody>
      </p:sp>
    </p:spTree>
    <p:extLst>
      <p:ext uri="{BB962C8B-B14F-4D97-AF65-F5344CB8AC3E}">
        <p14:creationId xmlns:p14="http://schemas.microsoft.com/office/powerpoint/2010/main" val="30240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58337" y="-22633"/>
            <a:ext cx="8229600" cy="1143000"/>
          </a:xfrm>
          <a:prstGeom prst="rect">
            <a:avLst/>
          </a:prstGeom>
        </p:spPr>
        <p:txBody>
          <a:bodyPr vert="horz" lIns="91440" tIns="45720" rIns="91440" bIns="45720" rtlCol="1" anchor="ctr">
            <a:noAutofit/>
          </a:bodyPr>
          <a:lstStyle/>
          <a:p>
            <a:pPr lvl="0" algn="just">
              <a:spcBef>
                <a:spcPct val="0"/>
              </a:spcBef>
              <a:defRPr/>
            </a:pPr>
            <a:r>
              <a:rPr lang="en-US" sz="4000" b="1" dirty="0" smtClean="0">
                <a:solidFill>
                  <a:srgbClr val="C00000"/>
                </a:solidFill>
                <a:effectLst>
                  <a:outerShdw blurRad="38100" dist="38100" dir="2700000" algn="tl">
                    <a:srgbClr val="000000">
                      <a:alpha val="43137"/>
                    </a:srgbClr>
                  </a:outerShdw>
                </a:effectLst>
                <a:latin typeface="+mj-lt"/>
                <a:ea typeface="+mj-ea"/>
                <a:cs typeface="Times New Roman" pitchFamily="18" charset="0"/>
              </a:rPr>
              <a:t>a. </a:t>
            </a:r>
            <a:r>
              <a:rPr lang="en-US" sz="4000" b="1" dirty="0">
                <a:solidFill>
                  <a:srgbClr val="C00000"/>
                </a:solidFill>
                <a:effectLst>
                  <a:outerShdw blurRad="38100" dist="38100" dir="2700000" algn="tl">
                    <a:srgbClr val="000000">
                      <a:alpha val="43137"/>
                    </a:srgbClr>
                  </a:outerShdw>
                </a:effectLst>
                <a:latin typeface="+mj-lt"/>
                <a:ea typeface="+mj-ea"/>
                <a:cs typeface="Times New Roman" pitchFamily="18" charset="0"/>
              </a:rPr>
              <a:t>Introduction</a:t>
            </a:r>
          </a:p>
        </p:txBody>
      </p:sp>
      <p:sp>
        <p:nvSpPr>
          <p:cNvPr id="6" name="Slide Number Placeholder 4"/>
          <p:cNvSpPr>
            <a:spLocks noGrp="1"/>
          </p:cNvSpPr>
          <p:nvPr>
            <p:ph type="sldNum" sz="quarter" idx="12"/>
          </p:nvPr>
        </p:nvSpPr>
        <p:spPr>
          <a:xfrm>
            <a:off x="7986464" y="6520259"/>
            <a:ext cx="762000" cy="365125"/>
          </a:xfrm>
        </p:spPr>
        <p:txBody>
          <a:bodyPr/>
          <a:lstStyle/>
          <a:p>
            <a:pPr algn="r"/>
            <a:fld id="{B6F15528-21DE-4FAA-801E-634DDDAF4B2B}" type="slidenum">
              <a:rPr lang="en-US" sz="1400" smtClean="0">
                <a:solidFill>
                  <a:schemeClr val="tx1"/>
                </a:solidFill>
              </a:rPr>
              <a:pPr algn="r"/>
              <a:t>12</a:t>
            </a:fld>
            <a:endParaRPr lang="en-US" sz="1400" dirty="0">
              <a:solidFill>
                <a:schemeClr val="tx1"/>
              </a:solidFill>
            </a:endParaRPr>
          </a:p>
        </p:txBody>
      </p:sp>
      <p:pic>
        <p:nvPicPr>
          <p:cNvPr id="2" name="Picture 1"/>
          <p:cNvPicPr>
            <a:picLocks noChangeAspect="1"/>
          </p:cNvPicPr>
          <p:nvPr/>
        </p:nvPicPr>
        <p:blipFill>
          <a:blip r:embed="rId2"/>
          <a:stretch>
            <a:fillRect/>
          </a:stretch>
        </p:blipFill>
        <p:spPr>
          <a:xfrm>
            <a:off x="6553200" y="1118462"/>
            <a:ext cx="2195264" cy="1631915"/>
          </a:xfrm>
          <a:prstGeom prst="rect">
            <a:avLst/>
          </a:prstGeom>
        </p:spPr>
      </p:pic>
      <p:pic>
        <p:nvPicPr>
          <p:cNvPr id="5" name="Picture 4"/>
          <p:cNvPicPr>
            <a:picLocks noChangeAspect="1"/>
          </p:cNvPicPr>
          <p:nvPr/>
        </p:nvPicPr>
        <p:blipFill>
          <a:blip r:embed="rId3"/>
          <a:stretch>
            <a:fillRect/>
          </a:stretch>
        </p:blipFill>
        <p:spPr>
          <a:xfrm>
            <a:off x="3989456" y="1131683"/>
            <a:ext cx="2402878" cy="1618693"/>
          </a:xfrm>
          <a:prstGeom prst="rect">
            <a:avLst/>
          </a:prstGeom>
        </p:spPr>
      </p:pic>
      <p:sp>
        <p:nvSpPr>
          <p:cNvPr id="8" name="TextBox 7"/>
          <p:cNvSpPr txBox="1"/>
          <p:nvPr/>
        </p:nvSpPr>
        <p:spPr>
          <a:xfrm>
            <a:off x="58336" y="1652324"/>
            <a:ext cx="3599263"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accent4">
                    <a:lumMod val="50000"/>
                  </a:schemeClr>
                </a:solidFill>
              </a:rPr>
              <a:t>Global warming</a:t>
            </a:r>
          </a:p>
          <a:p>
            <a:pPr marL="285750" indent="-285750">
              <a:buFont typeface="Arial" panose="020B0604020202020204" pitchFamily="34" charset="0"/>
              <a:buChar char="•"/>
            </a:pPr>
            <a:endParaRPr lang="en-US" sz="2400" dirty="0">
              <a:solidFill>
                <a:schemeClr val="accent4">
                  <a:lumMod val="50000"/>
                </a:schemeClr>
              </a:solidFill>
            </a:endParaRPr>
          </a:p>
          <a:p>
            <a:pPr marL="285750" indent="-285750">
              <a:buFont typeface="Arial" panose="020B0604020202020204" pitchFamily="34" charset="0"/>
              <a:buChar char="•"/>
            </a:pPr>
            <a:r>
              <a:rPr lang="en-US" sz="2400" dirty="0">
                <a:solidFill>
                  <a:schemeClr val="accent4">
                    <a:lumMod val="50000"/>
                  </a:schemeClr>
                </a:solidFill>
              </a:rPr>
              <a:t>Emission legislations</a:t>
            </a:r>
          </a:p>
          <a:p>
            <a:endParaRPr lang="en-US" sz="2400" dirty="0">
              <a:solidFill>
                <a:schemeClr val="accent4">
                  <a:lumMod val="50000"/>
                </a:schemeClr>
              </a:solidFill>
            </a:endParaRPr>
          </a:p>
          <a:p>
            <a:pPr marL="285750" indent="-285750">
              <a:buFont typeface="Arial" panose="020B0604020202020204" pitchFamily="34" charset="0"/>
              <a:buChar char="•"/>
            </a:pPr>
            <a:r>
              <a:rPr lang="en-US" sz="2400" dirty="0">
                <a:solidFill>
                  <a:schemeClr val="accent4">
                    <a:lumMod val="50000"/>
                  </a:schemeClr>
                </a:solidFill>
              </a:rPr>
              <a:t>Continuous increase in oil prices</a:t>
            </a:r>
          </a:p>
          <a:p>
            <a:pPr marL="285750" indent="-285750">
              <a:buFont typeface="Arial" panose="020B0604020202020204" pitchFamily="34" charset="0"/>
              <a:buChar char="•"/>
            </a:pPr>
            <a:endParaRPr lang="en-US" sz="2400" dirty="0">
              <a:solidFill>
                <a:schemeClr val="accent4">
                  <a:lumMod val="50000"/>
                </a:schemeClr>
              </a:solidFill>
            </a:endParaRPr>
          </a:p>
          <a:p>
            <a:pPr marL="285750" indent="-285750">
              <a:buFont typeface="Arial" panose="020B0604020202020204" pitchFamily="34" charset="0"/>
              <a:buChar char="•"/>
            </a:pPr>
            <a:r>
              <a:rPr lang="en-US" sz="2400" dirty="0">
                <a:solidFill>
                  <a:schemeClr val="accent4">
                    <a:lumMod val="50000"/>
                  </a:schemeClr>
                </a:solidFill>
              </a:rPr>
              <a:t>Demand for cleaner fuels</a:t>
            </a:r>
          </a:p>
          <a:p>
            <a:pPr marL="285750" indent="-285750">
              <a:buFont typeface="Arial" panose="020B0604020202020204" pitchFamily="34" charset="0"/>
              <a:buChar char="•"/>
            </a:pPr>
            <a:endParaRPr lang="en-US" sz="2400" dirty="0">
              <a:solidFill>
                <a:schemeClr val="accent4">
                  <a:lumMod val="50000"/>
                </a:schemeClr>
              </a:solidFill>
            </a:endParaRPr>
          </a:p>
          <a:p>
            <a:pPr marL="285750" indent="-285750">
              <a:buFont typeface="Arial" panose="020B0604020202020204" pitchFamily="34" charset="0"/>
              <a:buChar char="•"/>
            </a:pPr>
            <a:r>
              <a:rPr lang="en-US" sz="2400" dirty="0">
                <a:solidFill>
                  <a:schemeClr val="accent4">
                    <a:lumMod val="50000"/>
                  </a:schemeClr>
                </a:solidFill>
              </a:rPr>
              <a:t>Demand for higher engine performance</a:t>
            </a:r>
          </a:p>
          <a:p>
            <a:pPr marL="285750" indent="-285750">
              <a:buFont typeface="Arial" panose="020B0604020202020204" pitchFamily="34" charset="0"/>
              <a:buChar char="•"/>
            </a:pPr>
            <a:endParaRPr lang="en-US" sz="2400" dirty="0">
              <a:solidFill>
                <a:schemeClr val="accent4">
                  <a:lumMod val="50000"/>
                </a:schemeClr>
              </a:solidFill>
            </a:endParaRPr>
          </a:p>
        </p:txBody>
      </p:sp>
      <p:sp>
        <p:nvSpPr>
          <p:cNvPr id="9" name="TextBox 8"/>
          <p:cNvSpPr txBox="1"/>
          <p:nvPr/>
        </p:nvSpPr>
        <p:spPr>
          <a:xfrm>
            <a:off x="5255335" y="2825066"/>
            <a:ext cx="3124200" cy="369332"/>
          </a:xfrm>
          <a:prstGeom prst="rect">
            <a:avLst/>
          </a:prstGeom>
          <a:noFill/>
        </p:spPr>
        <p:txBody>
          <a:bodyPr wrap="square" rtlCol="0">
            <a:spAutoFit/>
          </a:bodyPr>
          <a:lstStyle/>
          <a:p>
            <a:r>
              <a:rPr lang="en-US" dirty="0">
                <a:solidFill>
                  <a:srgbClr val="0070C0"/>
                </a:solidFill>
              </a:rPr>
              <a:t>Global warming effects</a:t>
            </a:r>
          </a:p>
        </p:txBody>
      </p:sp>
      <p:sp>
        <p:nvSpPr>
          <p:cNvPr id="11" name="TextBox 10"/>
          <p:cNvSpPr txBox="1"/>
          <p:nvPr/>
        </p:nvSpPr>
        <p:spPr>
          <a:xfrm>
            <a:off x="4106995" y="6432601"/>
            <a:ext cx="4419600" cy="369332"/>
          </a:xfrm>
          <a:prstGeom prst="rect">
            <a:avLst/>
          </a:prstGeom>
          <a:noFill/>
        </p:spPr>
        <p:txBody>
          <a:bodyPr wrap="square" rtlCol="0">
            <a:spAutoFit/>
          </a:bodyPr>
          <a:lstStyle/>
          <a:p>
            <a:r>
              <a:rPr lang="en-US" dirty="0">
                <a:solidFill>
                  <a:srgbClr val="0070C0"/>
                </a:solidFill>
              </a:rPr>
              <a:t>Global GTL plant production (2005-2040)</a:t>
            </a:r>
          </a:p>
        </p:txBody>
      </p:sp>
      <p:sp>
        <p:nvSpPr>
          <p:cNvPr id="12" name="Rectangle 11"/>
          <p:cNvSpPr/>
          <p:nvPr/>
        </p:nvSpPr>
        <p:spPr>
          <a:xfrm>
            <a:off x="-101255" y="1001722"/>
            <a:ext cx="6858000" cy="800219"/>
          </a:xfrm>
          <a:prstGeom prst="rect">
            <a:avLst/>
          </a:prstGeom>
        </p:spPr>
        <p:txBody>
          <a:bodyPr wrap="square">
            <a:spAutoFit/>
          </a:bodyPr>
          <a:lstStyle/>
          <a:p>
            <a:r>
              <a:rPr lang="en-US" sz="2800" b="1" dirty="0"/>
              <a:t>  </a:t>
            </a:r>
            <a:r>
              <a:rPr lang="en-US" sz="2800" b="1" dirty="0" smtClean="0"/>
              <a:t>Problem Statement</a:t>
            </a:r>
            <a:endParaRPr lang="en-US" sz="2800" b="1" dirty="0"/>
          </a:p>
          <a:p>
            <a:endParaRPr lang="en-US" dirty="0">
              <a:solidFill>
                <a:schemeClr val="accent4">
                  <a:lumMod val="75000"/>
                </a:schemeClr>
              </a:solidFill>
            </a:endParaRPr>
          </a:p>
        </p:txBody>
      </p:sp>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3657600" y="3475862"/>
            <a:ext cx="5318391" cy="2919771"/>
          </a:xfrm>
          <a:prstGeom prst="rect">
            <a:avLst/>
          </a:prstGeom>
        </p:spPr>
      </p:pic>
    </p:spTree>
    <p:extLst>
      <p:ext uri="{BB962C8B-B14F-4D97-AF65-F5344CB8AC3E}">
        <p14:creationId xmlns:p14="http://schemas.microsoft.com/office/powerpoint/2010/main" val="542667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58337" y="-22633"/>
            <a:ext cx="8229600" cy="1143000"/>
          </a:xfrm>
          <a:prstGeom prst="rect">
            <a:avLst/>
          </a:prstGeom>
        </p:spPr>
        <p:txBody>
          <a:bodyPr vert="horz" lIns="91440" tIns="45720" rIns="91440" bIns="45720" rtlCol="1" anchor="ctr">
            <a:noAutofit/>
          </a:bodyPr>
          <a:lstStyle/>
          <a:p>
            <a:pPr lvl="0" algn="just">
              <a:spcBef>
                <a:spcPct val="0"/>
              </a:spcBef>
              <a:defRPr/>
            </a:pPr>
            <a:r>
              <a:rPr lang="en-US" sz="4000" b="1" dirty="0">
                <a:solidFill>
                  <a:srgbClr val="C00000"/>
                </a:solidFill>
                <a:effectLst>
                  <a:outerShdw blurRad="38100" dist="38100" dir="2700000" algn="tl">
                    <a:srgbClr val="000000">
                      <a:alpha val="43137"/>
                    </a:srgbClr>
                  </a:outerShdw>
                </a:effectLst>
                <a:latin typeface="+mj-lt"/>
                <a:ea typeface="+mj-ea"/>
                <a:cs typeface="Times New Roman" pitchFamily="18" charset="0"/>
              </a:rPr>
              <a:t>a</a:t>
            </a:r>
            <a:r>
              <a:rPr lang="en-US" sz="4000" b="1" dirty="0" smtClean="0">
                <a:solidFill>
                  <a:srgbClr val="C00000"/>
                </a:solidFill>
                <a:effectLst>
                  <a:outerShdw blurRad="38100" dist="38100" dir="2700000" algn="tl">
                    <a:srgbClr val="000000">
                      <a:alpha val="43137"/>
                    </a:srgbClr>
                  </a:outerShdw>
                </a:effectLst>
                <a:latin typeface="+mj-lt"/>
                <a:ea typeface="+mj-ea"/>
                <a:cs typeface="Times New Roman" pitchFamily="18" charset="0"/>
              </a:rPr>
              <a:t>. </a:t>
            </a:r>
            <a:r>
              <a:rPr lang="en-US" sz="4000" b="1" dirty="0">
                <a:solidFill>
                  <a:srgbClr val="C00000"/>
                </a:solidFill>
                <a:effectLst>
                  <a:outerShdw blurRad="38100" dist="38100" dir="2700000" algn="tl">
                    <a:srgbClr val="000000">
                      <a:alpha val="43137"/>
                    </a:srgbClr>
                  </a:outerShdw>
                </a:effectLst>
                <a:latin typeface="+mj-lt"/>
                <a:ea typeface="+mj-ea"/>
                <a:cs typeface="Times New Roman" pitchFamily="18" charset="0"/>
              </a:rPr>
              <a:t>Introduction</a:t>
            </a:r>
          </a:p>
        </p:txBody>
      </p:sp>
      <p:sp>
        <p:nvSpPr>
          <p:cNvPr id="6" name="Slide Number Placeholder 4"/>
          <p:cNvSpPr>
            <a:spLocks noGrp="1"/>
          </p:cNvSpPr>
          <p:nvPr>
            <p:ph type="sldNum" sz="quarter" idx="12"/>
          </p:nvPr>
        </p:nvSpPr>
        <p:spPr>
          <a:xfrm>
            <a:off x="7986464" y="6520259"/>
            <a:ext cx="762000" cy="365125"/>
          </a:xfrm>
        </p:spPr>
        <p:txBody>
          <a:bodyPr/>
          <a:lstStyle/>
          <a:p>
            <a:pPr algn="r"/>
            <a:fld id="{B6F15528-21DE-4FAA-801E-634DDDAF4B2B}" type="slidenum">
              <a:rPr lang="en-US" sz="1400" smtClean="0">
                <a:solidFill>
                  <a:schemeClr val="tx1"/>
                </a:solidFill>
              </a:rPr>
              <a:pPr algn="r"/>
              <a:t>13</a:t>
            </a:fld>
            <a:endParaRPr lang="en-US" sz="1400" dirty="0">
              <a:solidFill>
                <a:schemeClr val="tx1"/>
              </a:solidFill>
            </a:endParaRPr>
          </a:p>
        </p:txBody>
      </p:sp>
      <p:sp>
        <p:nvSpPr>
          <p:cNvPr id="12" name="Rectangle 11"/>
          <p:cNvSpPr/>
          <p:nvPr/>
        </p:nvSpPr>
        <p:spPr>
          <a:xfrm>
            <a:off x="-101256" y="1011134"/>
            <a:ext cx="9245256" cy="523220"/>
          </a:xfrm>
          <a:prstGeom prst="rect">
            <a:avLst/>
          </a:prstGeom>
        </p:spPr>
        <p:txBody>
          <a:bodyPr wrap="square">
            <a:spAutoFit/>
          </a:bodyPr>
          <a:lstStyle/>
          <a:p>
            <a:pPr marL="171450" indent="-171450"/>
            <a:r>
              <a:rPr lang="en-US" sz="2800" b="1" dirty="0"/>
              <a:t>  </a:t>
            </a:r>
            <a:r>
              <a:rPr lang="en-US" sz="2800" b="1" dirty="0" smtClean="0"/>
              <a:t>Objective</a:t>
            </a:r>
            <a:endParaRPr lang="en-US" dirty="0">
              <a:solidFill>
                <a:schemeClr val="accent4">
                  <a:lumMod val="75000"/>
                </a:schemeClr>
              </a:solidFill>
              <a:latin typeface="+mj-lt"/>
            </a:endParaRPr>
          </a:p>
        </p:txBody>
      </p:sp>
      <p:sp>
        <p:nvSpPr>
          <p:cNvPr id="3" name="Rectangle 2"/>
          <p:cNvSpPr/>
          <p:nvPr/>
        </p:nvSpPr>
        <p:spPr>
          <a:xfrm>
            <a:off x="110155" y="2562221"/>
            <a:ext cx="8382000" cy="3745641"/>
          </a:xfrm>
          <a:prstGeom prst="rect">
            <a:avLst/>
          </a:prstGeom>
        </p:spPr>
        <p:txBody>
          <a:bodyPr wrap="square">
            <a:spAutoFit/>
          </a:bodyPr>
          <a:lstStyle/>
          <a:p>
            <a:pPr algn="just">
              <a:lnSpc>
                <a:spcPct val="50000"/>
              </a:lnSpc>
              <a:spcAft>
                <a:spcPts val="1200"/>
              </a:spcAft>
            </a:pPr>
            <a:endParaRPr lang="en-US" sz="2100" dirty="0" smtClean="0"/>
          </a:p>
          <a:p>
            <a:pPr marL="344488" indent="-344488" algn="just">
              <a:lnSpc>
                <a:spcPct val="50000"/>
              </a:lnSpc>
              <a:spcAft>
                <a:spcPts val="1200"/>
              </a:spcAft>
              <a:buFont typeface="+mj-lt"/>
              <a:buAutoNum type="romanUcPeriod"/>
            </a:pPr>
            <a:endParaRPr lang="en-US" sz="2100" dirty="0"/>
          </a:p>
          <a:p>
            <a:pPr marL="514350" indent="-514350" algn="just">
              <a:lnSpc>
                <a:spcPct val="120000"/>
              </a:lnSpc>
              <a:spcAft>
                <a:spcPts val="1200"/>
              </a:spcAft>
              <a:buFont typeface="+mj-lt"/>
              <a:buAutoNum type="romanUcPeriod"/>
            </a:pPr>
            <a:r>
              <a:rPr lang="en-US" sz="2100" dirty="0"/>
              <a:t>The outcomes of this study can benefit researchers in different areas such as chemical kinetic mechanisms and flame extinction and diffusion</a:t>
            </a:r>
            <a:r>
              <a:rPr lang="en-US" sz="2100" dirty="0" smtClean="0"/>
              <a:t>.</a:t>
            </a:r>
            <a:endParaRPr lang="en-US" sz="2100" dirty="0"/>
          </a:p>
          <a:p>
            <a:pPr marL="514350" indent="-514350" algn="just">
              <a:lnSpc>
                <a:spcPct val="120000"/>
              </a:lnSpc>
              <a:spcAft>
                <a:spcPts val="1200"/>
              </a:spcAft>
              <a:buFont typeface="+mj-lt"/>
              <a:buAutoNum type="romanUcPeriod"/>
            </a:pPr>
            <a:r>
              <a:rPr lang="en-US" sz="2100" dirty="0"/>
              <a:t>Contribute to remarkable improvements in different energy sector such as oil and gas production and renewable energy sectors</a:t>
            </a:r>
            <a:r>
              <a:rPr lang="en-US" sz="2100" dirty="0" smtClean="0"/>
              <a:t>.</a:t>
            </a:r>
            <a:endParaRPr lang="en-US" sz="2100" dirty="0"/>
          </a:p>
          <a:p>
            <a:pPr marL="514350" indent="-514350" algn="just">
              <a:lnSpc>
                <a:spcPct val="120000"/>
              </a:lnSpc>
              <a:spcAft>
                <a:spcPts val="1200"/>
              </a:spcAft>
              <a:buFont typeface="+mj-lt"/>
              <a:buAutoNum type="romanUcPeriod"/>
            </a:pPr>
            <a:r>
              <a:rPr lang="en-US" sz="2100" dirty="0"/>
              <a:t>Validate and compare different turbulence models and experimental data obtained from other techniques.</a:t>
            </a:r>
          </a:p>
        </p:txBody>
      </p:sp>
      <p:sp>
        <p:nvSpPr>
          <p:cNvPr id="7" name="Rectangle 6"/>
          <p:cNvSpPr/>
          <p:nvPr/>
        </p:nvSpPr>
        <p:spPr>
          <a:xfrm>
            <a:off x="-101256" y="2548366"/>
            <a:ext cx="9245256" cy="523220"/>
          </a:xfrm>
          <a:prstGeom prst="rect">
            <a:avLst/>
          </a:prstGeom>
        </p:spPr>
        <p:txBody>
          <a:bodyPr wrap="square">
            <a:spAutoFit/>
          </a:bodyPr>
          <a:lstStyle/>
          <a:p>
            <a:pPr marL="171450" indent="-171450"/>
            <a:r>
              <a:rPr lang="en-US" sz="2800" b="1" dirty="0"/>
              <a:t>  Significance</a:t>
            </a:r>
            <a:endParaRPr lang="en-US" dirty="0">
              <a:solidFill>
                <a:schemeClr val="accent4">
                  <a:lumMod val="75000"/>
                </a:schemeClr>
              </a:solidFill>
              <a:latin typeface="+mj-lt"/>
            </a:endParaRPr>
          </a:p>
        </p:txBody>
      </p:sp>
      <p:sp>
        <p:nvSpPr>
          <p:cNvPr id="2" name="Rectangle 1"/>
          <p:cNvSpPr/>
          <p:nvPr/>
        </p:nvSpPr>
        <p:spPr>
          <a:xfrm>
            <a:off x="110155" y="1652363"/>
            <a:ext cx="8229600" cy="757130"/>
          </a:xfrm>
          <a:prstGeom prst="rect">
            <a:avLst/>
          </a:prstGeom>
        </p:spPr>
        <p:txBody>
          <a:bodyPr wrap="square">
            <a:spAutoFit/>
          </a:bodyPr>
          <a:lstStyle/>
          <a:p>
            <a:pPr algn="just">
              <a:lnSpc>
                <a:spcPct val="120000"/>
              </a:lnSpc>
              <a:spcAft>
                <a:spcPts val="1200"/>
              </a:spcAft>
            </a:pPr>
            <a:r>
              <a:rPr lang="en-US" dirty="0"/>
              <a:t>Determine the optimum turbulence and thermodynamic operating conditions of GTL fuel (and its 50/50 blend with diesel) to assess its suitability for replacing diesel fuel.</a:t>
            </a:r>
          </a:p>
        </p:txBody>
      </p:sp>
    </p:spTree>
    <p:extLst>
      <p:ext uri="{BB962C8B-B14F-4D97-AF65-F5344CB8AC3E}">
        <p14:creationId xmlns:p14="http://schemas.microsoft.com/office/powerpoint/2010/main" val="363536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481" y="381000"/>
            <a:ext cx="8839200" cy="4724400"/>
          </a:xfrm>
        </p:spPr>
        <p:txBody>
          <a:bodyPr>
            <a:normAutofit/>
          </a:bodyPr>
          <a:lstStyle/>
          <a:p>
            <a:pPr marL="0" indent="0" algn="just" rtl="0">
              <a:spcBef>
                <a:spcPts val="600"/>
              </a:spcBef>
              <a:buNone/>
            </a:pPr>
            <a:endParaRPr lang="en-GB" sz="2800" b="1" u="sng" dirty="0">
              <a:solidFill>
                <a:srgbClr val="C00000"/>
              </a:solidFill>
            </a:endParaRPr>
          </a:p>
          <a:p>
            <a:pPr marL="0" indent="0" algn="just" rtl="0">
              <a:buNone/>
            </a:pPr>
            <a:endParaRPr lang="en-GB" sz="2000" dirty="0">
              <a:latin typeface="Times New Roman"/>
              <a:ea typeface="Calibri"/>
            </a:endParaRPr>
          </a:p>
        </p:txBody>
      </p:sp>
      <p:sp>
        <p:nvSpPr>
          <p:cNvPr id="5" name="Slide Number Placeholder 4"/>
          <p:cNvSpPr>
            <a:spLocks noGrp="1"/>
          </p:cNvSpPr>
          <p:nvPr>
            <p:ph type="sldNum" sz="quarter" idx="12"/>
          </p:nvPr>
        </p:nvSpPr>
        <p:spPr>
          <a:xfrm>
            <a:off x="7986464" y="6520259"/>
            <a:ext cx="762000" cy="365125"/>
          </a:xfrm>
        </p:spPr>
        <p:txBody>
          <a:bodyPr/>
          <a:lstStyle/>
          <a:p>
            <a:pPr algn="r"/>
            <a:fld id="{B6F15528-21DE-4FAA-801E-634DDDAF4B2B}" type="slidenum">
              <a:rPr lang="en-US" sz="1400" smtClean="0">
                <a:solidFill>
                  <a:prstClr val="black"/>
                </a:solidFill>
              </a:rPr>
              <a:pPr algn="r"/>
              <a:t>14</a:t>
            </a:fld>
            <a:endParaRPr lang="en-US" sz="1400" dirty="0">
              <a:solidFill>
                <a:prstClr val="black"/>
              </a:solidFill>
            </a:endParaRPr>
          </a:p>
        </p:txBody>
      </p:sp>
      <p:sp>
        <p:nvSpPr>
          <p:cNvPr id="10" name="TextBox 9"/>
          <p:cNvSpPr txBox="1"/>
          <p:nvPr/>
        </p:nvSpPr>
        <p:spPr>
          <a:xfrm>
            <a:off x="4876800" y="1981200"/>
            <a:ext cx="381000" cy="369332"/>
          </a:xfrm>
          <a:prstGeom prst="rect">
            <a:avLst/>
          </a:prstGeom>
          <a:solidFill>
            <a:schemeClr val="bg1"/>
          </a:solidFill>
        </p:spPr>
        <p:txBody>
          <a:bodyPr wrap="square" rtlCol="0">
            <a:spAutoFit/>
          </a:bodyPr>
          <a:lstStyle/>
          <a:p>
            <a:endParaRPr lang="en-US" dirty="0"/>
          </a:p>
        </p:txBody>
      </p:sp>
      <p:sp>
        <p:nvSpPr>
          <p:cNvPr id="9" name="Title 2"/>
          <p:cNvSpPr txBox="1">
            <a:spLocks/>
          </p:cNvSpPr>
          <p:nvPr/>
        </p:nvSpPr>
        <p:spPr>
          <a:xfrm>
            <a:off x="58337" y="-22633"/>
            <a:ext cx="8229600" cy="1143000"/>
          </a:xfrm>
          <a:prstGeom prst="rect">
            <a:avLst/>
          </a:prstGeom>
        </p:spPr>
        <p:txBody>
          <a:bodyPr vert="horz" lIns="91440" tIns="45720" rIns="91440" bIns="45720" rtlCol="1" anchor="ctr">
            <a:noAutofit/>
          </a:bodyPr>
          <a:lstStyle/>
          <a:p>
            <a:pPr lvl="0" algn="just">
              <a:spcBef>
                <a:spcPct val="0"/>
              </a:spcBef>
              <a:defRPr/>
            </a:pPr>
            <a:r>
              <a:rPr lang="en-US" sz="4000" b="1" dirty="0" smtClean="0">
                <a:solidFill>
                  <a:srgbClr val="C00000"/>
                </a:solidFill>
                <a:effectLst>
                  <a:outerShdw blurRad="38100" dist="38100" dir="2700000" algn="tl">
                    <a:srgbClr val="000000">
                      <a:alpha val="43137"/>
                    </a:srgbClr>
                  </a:outerShdw>
                </a:effectLst>
                <a:latin typeface="+mj-lt"/>
                <a:ea typeface="+mj-ea"/>
                <a:cs typeface="Times New Roman" pitchFamily="18" charset="0"/>
              </a:rPr>
              <a:t>b. </a:t>
            </a:r>
            <a:r>
              <a:rPr lang="en-US" sz="4000" b="1" dirty="0">
                <a:solidFill>
                  <a:srgbClr val="C00000"/>
                </a:solidFill>
                <a:effectLst>
                  <a:outerShdw blurRad="38100" dist="38100" dir="2700000" algn="tl">
                    <a:srgbClr val="000000">
                      <a:alpha val="43137"/>
                    </a:srgbClr>
                  </a:outerShdw>
                </a:effectLst>
                <a:latin typeface="+mj-lt"/>
                <a:ea typeface="+mj-ea"/>
                <a:cs typeface="Times New Roman" pitchFamily="18" charset="0"/>
              </a:rPr>
              <a:t>Numerical Simulation Approach</a:t>
            </a:r>
          </a:p>
        </p:txBody>
      </p:sp>
      <p:sp>
        <p:nvSpPr>
          <p:cNvPr id="8" name="Rectangle 7"/>
          <p:cNvSpPr/>
          <p:nvPr/>
        </p:nvSpPr>
        <p:spPr>
          <a:xfrm>
            <a:off x="-68060" y="1000706"/>
            <a:ext cx="9245256" cy="523220"/>
          </a:xfrm>
          <a:prstGeom prst="rect">
            <a:avLst/>
          </a:prstGeom>
        </p:spPr>
        <p:txBody>
          <a:bodyPr wrap="square">
            <a:spAutoFit/>
          </a:bodyPr>
          <a:lstStyle/>
          <a:p>
            <a:pPr marL="171450" indent="-171450"/>
            <a:r>
              <a:rPr lang="en-US" sz="2800" b="1" dirty="0"/>
              <a:t>  Model Description</a:t>
            </a:r>
            <a:endParaRPr lang="en-US" dirty="0">
              <a:solidFill>
                <a:schemeClr val="accent4">
                  <a:lumMod val="75000"/>
                </a:schemeClr>
              </a:solidFill>
              <a:latin typeface="+mj-lt"/>
            </a:endParaRPr>
          </a:p>
        </p:txBody>
      </p:sp>
      <p:pic>
        <p:nvPicPr>
          <p:cNvPr id="12" name="Picture 11"/>
          <p:cNvPicPr>
            <a:picLocks noChangeAspect="1"/>
          </p:cNvPicPr>
          <p:nvPr/>
        </p:nvPicPr>
        <p:blipFill>
          <a:blip r:embed="rId3"/>
          <a:stretch>
            <a:fillRect/>
          </a:stretch>
        </p:blipFill>
        <p:spPr>
          <a:xfrm>
            <a:off x="6018008" y="3898212"/>
            <a:ext cx="2606508" cy="2279211"/>
          </a:xfrm>
          <a:prstGeom prst="rect">
            <a:avLst/>
          </a:prstGeom>
        </p:spPr>
      </p:pic>
      <p:pic>
        <p:nvPicPr>
          <p:cNvPr id="13" name="Picture 12"/>
          <p:cNvPicPr/>
          <p:nvPr/>
        </p:nvPicPr>
        <p:blipFill rotWithShape="1">
          <a:blip r:embed="rId4"/>
          <a:srcRect b="2487"/>
          <a:stretch/>
        </p:blipFill>
        <p:spPr bwMode="auto">
          <a:xfrm>
            <a:off x="5987358" y="1325578"/>
            <a:ext cx="2606508" cy="2438400"/>
          </a:xfrm>
          <a:prstGeom prst="rect">
            <a:avLst/>
          </a:prstGeom>
          <a:ln>
            <a:noFill/>
          </a:ln>
          <a:extLst>
            <a:ext uri="{53640926-AAD7-44D8-BBD7-CCE9431645EC}">
              <a14:shadowObscured xmlns:a14="http://schemas.microsoft.com/office/drawing/2010/main"/>
            </a:ext>
          </a:extLst>
        </p:spPr>
      </p:pic>
      <p:sp>
        <p:nvSpPr>
          <p:cNvPr id="14" name="Rectangle 13"/>
          <p:cNvSpPr/>
          <p:nvPr/>
        </p:nvSpPr>
        <p:spPr>
          <a:xfrm>
            <a:off x="58338" y="1654552"/>
            <a:ext cx="6037662" cy="5355312"/>
          </a:xfrm>
          <a:prstGeom prst="rect">
            <a:avLst/>
          </a:prstGeom>
        </p:spPr>
        <p:txBody>
          <a:bodyPr wrap="square">
            <a:spAutoFit/>
          </a:bodyPr>
          <a:lstStyle/>
          <a:p>
            <a:pPr marL="285750" indent="-285750">
              <a:buFont typeface="Wingdings" panose="05000000000000000000" pitchFamily="2" charset="2"/>
              <a:buChar char="Ø"/>
            </a:pPr>
            <a:r>
              <a:rPr lang="en-US" dirty="0"/>
              <a:t>Zimont Turbulent Flame Speed Closure (Zimont TFC) was implemented into ANSYS Fluent through a RANS approach.</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This model assumes an increasing thickness of the flame brush and a constant combustion velocity.</a:t>
            </a:r>
          </a:p>
          <a:p>
            <a:pPr marL="457200" indent="-45720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The geometry was designed using SOLIDWORKS and then exported into Fluent for meshing and post-processing.</a:t>
            </a:r>
          </a:p>
          <a:p>
            <a:pPr marL="457200" indent="-45720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Dimensions were obtained from experimental measurements.</a:t>
            </a:r>
          </a:p>
          <a:p>
            <a:pPr marL="457200" indent="-45720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The model has been validated for use against well-known experimental work (Ravi 2014).</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The grid, time step and ignition regions sizes were selected for use after conducting a mesh independency study.</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p:txBody>
      </p:sp>
      <p:sp>
        <p:nvSpPr>
          <p:cNvPr id="2" name="Rectangle 1"/>
          <p:cNvSpPr/>
          <p:nvPr/>
        </p:nvSpPr>
        <p:spPr>
          <a:xfrm>
            <a:off x="6096000" y="6239053"/>
            <a:ext cx="3124200" cy="646331"/>
          </a:xfrm>
          <a:prstGeom prst="rect">
            <a:avLst/>
          </a:prstGeom>
        </p:spPr>
        <p:txBody>
          <a:bodyPr wrap="square">
            <a:spAutoFit/>
          </a:bodyPr>
          <a:lstStyle/>
          <a:p>
            <a:r>
              <a:rPr lang="en-US" dirty="0">
                <a:solidFill>
                  <a:srgbClr val="0070C0"/>
                </a:solidFill>
              </a:rPr>
              <a:t>The combustion bomb’s  SOLIDWORKS model</a:t>
            </a:r>
          </a:p>
        </p:txBody>
      </p:sp>
    </p:spTree>
    <p:extLst>
      <p:ext uri="{BB962C8B-B14F-4D97-AF65-F5344CB8AC3E}">
        <p14:creationId xmlns:p14="http://schemas.microsoft.com/office/powerpoint/2010/main" val="3752375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5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6" end="6"/>
                                            </p:txEl>
                                          </p:spTgt>
                                        </p:tgtEl>
                                        <p:attrNameLst>
                                          <p:attrName>style.visibility</p:attrName>
                                        </p:attrNameLst>
                                      </p:cBhvr>
                                      <p:to>
                                        <p:strVal val="visible"/>
                                      </p:to>
                                    </p:set>
                                    <p:animEffect transition="in" filter="fade">
                                      <p:cBhvr>
                                        <p:cTn id="22" dur="500"/>
                                        <p:tgtEl>
                                          <p:spTgt spid="1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8" end="8"/>
                                            </p:txEl>
                                          </p:spTgt>
                                        </p:tgtEl>
                                        <p:attrNameLst>
                                          <p:attrName>style.visibility</p:attrName>
                                        </p:attrNameLst>
                                      </p:cBhvr>
                                      <p:to>
                                        <p:strVal val="visible"/>
                                      </p:to>
                                    </p:set>
                                    <p:animEffect transition="in" filter="fade">
                                      <p:cBhvr>
                                        <p:cTn id="27" dur="500"/>
                                        <p:tgtEl>
                                          <p:spTgt spid="1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10" end="10"/>
                                            </p:txEl>
                                          </p:spTgt>
                                        </p:tgtEl>
                                        <p:attrNameLst>
                                          <p:attrName>style.visibility</p:attrName>
                                        </p:attrNameLst>
                                      </p:cBhvr>
                                      <p:to>
                                        <p:strVal val="visible"/>
                                      </p:to>
                                    </p:set>
                                    <p:animEffect transition="in" filter="fade">
                                      <p:cBhvr>
                                        <p:cTn id="32" dur="500"/>
                                        <p:tgtEl>
                                          <p:spTgt spid="1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481" y="381000"/>
            <a:ext cx="8839200" cy="4724400"/>
          </a:xfrm>
        </p:spPr>
        <p:txBody>
          <a:bodyPr>
            <a:normAutofit/>
          </a:bodyPr>
          <a:lstStyle/>
          <a:p>
            <a:pPr marL="0" indent="0" algn="just" rtl="0">
              <a:spcBef>
                <a:spcPts val="600"/>
              </a:spcBef>
              <a:buNone/>
            </a:pPr>
            <a:endParaRPr lang="en-GB" sz="2800" b="1" u="sng" dirty="0">
              <a:solidFill>
                <a:srgbClr val="C00000"/>
              </a:solidFill>
            </a:endParaRPr>
          </a:p>
          <a:p>
            <a:pPr marL="0" indent="0" algn="just" rtl="0">
              <a:buNone/>
            </a:pPr>
            <a:endParaRPr lang="en-GB" sz="2000" dirty="0">
              <a:latin typeface="Times New Roman"/>
              <a:ea typeface="Calibri"/>
            </a:endParaRPr>
          </a:p>
        </p:txBody>
      </p:sp>
      <p:sp>
        <p:nvSpPr>
          <p:cNvPr id="5" name="Slide Number Placeholder 4"/>
          <p:cNvSpPr>
            <a:spLocks noGrp="1"/>
          </p:cNvSpPr>
          <p:nvPr>
            <p:ph type="sldNum" sz="quarter" idx="12"/>
          </p:nvPr>
        </p:nvSpPr>
        <p:spPr>
          <a:xfrm>
            <a:off x="7986464" y="6520259"/>
            <a:ext cx="762000" cy="365125"/>
          </a:xfrm>
        </p:spPr>
        <p:txBody>
          <a:bodyPr/>
          <a:lstStyle/>
          <a:p>
            <a:pPr algn="r"/>
            <a:fld id="{B6F15528-21DE-4FAA-801E-634DDDAF4B2B}" type="slidenum">
              <a:rPr lang="en-US" sz="1400" smtClean="0">
                <a:solidFill>
                  <a:prstClr val="black"/>
                </a:solidFill>
              </a:rPr>
              <a:pPr algn="r"/>
              <a:t>15</a:t>
            </a:fld>
            <a:endParaRPr lang="en-US" sz="1400" dirty="0">
              <a:solidFill>
                <a:prstClr val="black"/>
              </a:solidFill>
            </a:endParaRPr>
          </a:p>
        </p:txBody>
      </p:sp>
      <p:sp>
        <p:nvSpPr>
          <p:cNvPr id="10" name="TextBox 9"/>
          <p:cNvSpPr txBox="1"/>
          <p:nvPr/>
        </p:nvSpPr>
        <p:spPr>
          <a:xfrm>
            <a:off x="4876800" y="1981200"/>
            <a:ext cx="381000" cy="369332"/>
          </a:xfrm>
          <a:prstGeom prst="rect">
            <a:avLst/>
          </a:prstGeom>
          <a:solidFill>
            <a:schemeClr val="bg1"/>
          </a:solidFill>
        </p:spPr>
        <p:txBody>
          <a:bodyPr wrap="square" rtlCol="0">
            <a:spAutoFit/>
          </a:bodyPr>
          <a:lstStyle/>
          <a:p>
            <a:endParaRPr lang="en-US" dirty="0"/>
          </a:p>
        </p:txBody>
      </p:sp>
      <p:sp>
        <p:nvSpPr>
          <p:cNvPr id="9" name="Title 2"/>
          <p:cNvSpPr txBox="1">
            <a:spLocks/>
          </p:cNvSpPr>
          <p:nvPr/>
        </p:nvSpPr>
        <p:spPr>
          <a:xfrm>
            <a:off x="58337" y="-22633"/>
            <a:ext cx="8229600" cy="1143000"/>
          </a:xfrm>
          <a:prstGeom prst="rect">
            <a:avLst/>
          </a:prstGeom>
        </p:spPr>
        <p:txBody>
          <a:bodyPr vert="horz" lIns="91440" tIns="45720" rIns="91440" bIns="45720" rtlCol="1" anchor="ctr">
            <a:noAutofit/>
          </a:bodyPr>
          <a:lstStyle/>
          <a:p>
            <a:pPr lvl="0" algn="just">
              <a:spcBef>
                <a:spcPct val="0"/>
              </a:spcBef>
              <a:defRPr/>
            </a:pPr>
            <a:r>
              <a:rPr lang="en-US" sz="4000" b="1" dirty="0" smtClean="0">
                <a:solidFill>
                  <a:srgbClr val="C00000"/>
                </a:solidFill>
                <a:effectLst>
                  <a:outerShdw blurRad="38100" dist="38100" dir="2700000" algn="tl">
                    <a:srgbClr val="000000">
                      <a:alpha val="43137"/>
                    </a:srgbClr>
                  </a:outerShdw>
                </a:effectLst>
                <a:latin typeface="+mj-lt"/>
                <a:ea typeface="+mj-ea"/>
                <a:cs typeface="Times New Roman" pitchFamily="18" charset="0"/>
              </a:rPr>
              <a:t>b. </a:t>
            </a:r>
            <a:r>
              <a:rPr lang="en-US" sz="4000" b="1" dirty="0">
                <a:solidFill>
                  <a:srgbClr val="C00000"/>
                </a:solidFill>
                <a:effectLst>
                  <a:outerShdw blurRad="38100" dist="38100" dir="2700000" algn="tl">
                    <a:srgbClr val="000000">
                      <a:alpha val="43137"/>
                    </a:srgbClr>
                  </a:outerShdw>
                </a:effectLst>
                <a:latin typeface="+mj-lt"/>
                <a:ea typeface="+mj-ea"/>
                <a:cs typeface="Times New Roman" pitchFamily="18" charset="0"/>
              </a:rPr>
              <a:t>Numerical Simulation Approach</a:t>
            </a:r>
          </a:p>
        </p:txBody>
      </p:sp>
      <p:sp>
        <p:nvSpPr>
          <p:cNvPr id="8" name="Rectangle 7"/>
          <p:cNvSpPr/>
          <p:nvPr/>
        </p:nvSpPr>
        <p:spPr>
          <a:xfrm>
            <a:off x="58337" y="999402"/>
            <a:ext cx="9245256" cy="523220"/>
          </a:xfrm>
          <a:prstGeom prst="rect">
            <a:avLst/>
          </a:prstGeom>
        </p:spPr>
        <p:txBody>
          <a:bodyPr wrap="square">
            <a:spAutoFit/>
          </a:bodyPr>
          <a:lstStyle/>
          <a:p>
            <a:pPr marL="171450" indent="-171450"/>
            <a:r>
              <a:rPr lang="en-US" sz="2800" b="1" dirty="0"/>
              <a:t>Numerical Grid Details </a:t>
            </a:r>
            <a:endParaRPr lang="en-US" dirty="0">
              <a:solidFill>
                <a:schemeClr val="accent4">
                  <a:lumMod val="75000"/>
                </a:schemeClr>
              </a:solidFill>
              <a:latin typeface="+mj-lt"/>
            </a:endParaRPr>
          </a:p>
        </p:txBody>
      </p:sp>
      <p:pic>
        <p:nvPicPr>
          <p:cNvPr id="2" name="Picture 1"/>
          <p:cNvPicPr>
            <a:picLocks noChangeAspect="1"/>
          </p:cNvPicPr>
          <p:nvPr/>
        </p:nvPicPr>
        <p:blipFill>
          <a:blip r:embed="rId3"/>
          <a:stretch>
            <a:fillRect/>
          </a:stretch>
        </p:blipFill>
        <p:spPr>
          <a:xfrm>
            <a:off x="5391944" y="1329714"/>
            <a:ext cx="3164281" cy="453024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1958133796"/>
              </p:ext>
            </p:extLst>
          </p:nvPr>
        </p:nvGraphicFramePr>
        <p:xfrm>
          <a:off x="421081" y="2276492"/>
          <a:ext cx="4191000" cy="3816096"/>
        </p:xfrm>
        <a:graphic>
          <a:graphicData uri="http://schemas.openxmlformats.org/drawingml/2006/table">
            <a:tbl>
              <a:tblPr firstRow="1" firstCol="1" bandRow="1"/>
              <a:tblGrid>
                <a:gridCol w="2459952">
                  <a:extLst>
                    <a:ext uri="{9D8B030D-6E8A-4147-A177-3AD203B41FA5}">
                      <a16:colId xmlns="" xmlns:a16="http://schemas.microsoft.com/office/drawing/2014/main" val="2853531568"/>
                    </a:ext>
                  </a:extLst>
                </a:gridCol>
                <a:gridCol w="1731048">
                  <a:extLst>
                    <a:ext uri="{9D8B030D-6E8A-4147-A177-3AD203B41FA5}">
                      <a16:colId xmlns="" xmlns:a16="http://schemas.microsoft.com/office/drawing/2014/main" val="3154038191"/>
                    </a:ext>
                  </a:extLst>
                </a:gridCol>
              </a:tblGrid>
              <a:tr h="468726">
                <a:tc>
                  <a:txBody>
                    <a:bodyPr/>
                    <a:lstStyle/>
                    <a:p>
                      <a:pPr marL="0" marR="0" algn="l">
                        <a:lnSpc>
                          <a:spcPct val="200000"/>
                        </a:lnSpc>
                        <a:spcBef>
                          <a:spcPts val="0"/>
                        </a:spcBef>
                        <a:spcAft>
                          <a:spcPts val="1000"/>
                        </a:spcAft>
                      </a:pPr>
                      <a:r>
                        <a:rPr lang="en-US" sz="1600" b="1" dirty="0">
                          <a:solidFill>
                            <a:srgbClr val="000000"/>
                          </a:solidFill>
                          <a:effectLst/>
                          <a:latin typeface="+mj-lt"/>
                          <a:ea typeface="Times New Roman" panose="02020603050405020304" pitchFamily="18" charset="0"/>
                          <a:cs typeface="Arial" panose="020B0604020202020204" pitchFamily="34" charset="0"/>
                        </a:rPr>
                        <a:t>Parameter</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l">
                        <a:lnSpc>
                          <a:spcPct val="200000"/>
                        </a:lnSpc>
                        <a:spcBef>
                          <a:spcPts val="0"/>
                        </a:spcBef>
                        <a:spcAft>
                          <a:spcPts val="1000"/>
                        </a:spcAft>
                      </a:pPr>
                      <a:r>
                        <a:rPr lang="en-US" sz="1600" b="1" dirty="0">
                          <a:solidFill>
                            <a:srgbClr val="000000"/>
                          </a:solidFill>
                          <a:effectLst/>
                          <a:latin typeface="+mj-lt"/>
                          <a:ea typeface="Times New Roman" panose="02020603050405020304" pitchFamily="18" charset="0"/>
                          <a:cs typeface="Arial" panose="020B0604020202020204" pitchFamily="34" charset="0"/>
                        </a:rPr>
                        <a:t>Type (or Value)</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671837818"/>
                  </a:ext>
                </a:extLst>
              </a:tr>
              <a:tr h="276527">
                <a:tc>
                  <a:txBody>
                    <a:bodyPr/>
                    <a:lstStyle/>
                    <a:p>
                      <a:pPr marL="0" marR="0" algn="l">
                        <a:lnSpc>
                          <a:spcPct val="115000"/>
                        </a:lnSpc>
                        <a:spcBef>
                          <a:spcPts val="0"/>
                        </a:spcBef>
                        <a:spcAft>
                          <a:spcPts val="1000"/>
                        </a:spcAft>
                      </a:pPr>
                      <a:r>
                        <a:rPr lang="en-US" sz="1600" dirty="0">
                          <a:solidFill>
                            <a:srgbClr val="000000"/>
                          </a:solidFill>
                          <a:effectLst/>
                          <a:latin typeface="+mj-lt"/>
                          <a:ea typeface="Times New Roman" panose="02020603050405020304" pitchFamily="18" charset="0"/>
                          <a:cs typeface="Arial" panose="020B0604020202020204" pitchFamily="34" charset="0"/>
                        </a:rPr>
                        <a:t>Size function</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a:solidFill>
                            <a:srgbClr val="000000"/>
                          </a:solidFill>
                          <a:effectLst/>
                          <a:latin typeface="+mj-lt"/>
                          <a:ea typeface="Times New Roman" panose="02020603050405020304" pitchFamily="18" charset="0"/>
                          <a:cs typeface="Arial" panose="020B0604020202020204" pitchFamily="34" charset="0"/>
                        </a:rPr>
                        <a:t>Adaptive</a:t>
                      </a:r>
                      <a:endParaRPr lang="en-US" sz="140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39756305"/>
                  </a:ext>
                </a:extLst>
              </a:tr>
              <a:tr h="304800">
                <a:tc>
                  <a:txBody>
                    <a:bodyPr/>
                    <a:lstStyle/>
                    <a:p>
                      <a:pPr marL="0" marR="0" algn="l">
                        <a:lnSpc>
                          <a:spcPct val="115000"/>
                        </a:lnSpc>
                        <a:spcBef>
                          <a:spcPts val="0"/>
                        </a:spcBef>
                        <a:spcAft>
                          <a:spcPts val="1000"/>
                        </a:spcAft>
                      </a:pPr>
                      <a:r>
                        <a:rPr lang="en-US" sz="1600" dirty="0">
                          <a:solidFill>
                            <a:srgbClr val="000000"/>
                          </a:solidFill>
                          <a:effectLst/>
                          <a:latin typeface="+mj-lt"/>
                          <a:ea typeface="Times New Roman" panose="02020603050405020304" pitchFamily="18" charset="0"/>
                          <a:cs typeface="Arial" panose="020B0604020202020204" pitchFamily="34" charset="0"/>
                        </a:rPr>
                        <a:t>Relevance center</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a:solidFill>
                            <a:srgbClr val="000000"/>
                          </a:solidFill>
                          <a:effectLst/>
                          <a:latin typeface="+mj-lt"/>
                          <a:ea typeface="Times New Roman" panose="02020603050405020304" pitchFamily="18" charset="0"/>
                          <a:cs typeface="Arial" panose="020B0604020202020204" pitchFamily="34" charset="0"/>
                        </a:rPr>
                        <a:t>Fine</a:t>
                      </a:r>
                      <a:endParaRPr lang="en-US" sz="140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24506471"/>
                  </a:ext>
                </a:extLst>
              </a:tr>
              <a:tr h="304800">
                <a:tc>
                  <a:txBody>
                    <a:bodyPr/>
                    <a:lstStyle/>
                    <a:p>
                      <a:pPr marL="0" marR="0" algn="l">
                        <a:lnSpc>
                          <a:spcPct val="115000"/>
                        </a:lnSpc>
                        <a:spcBef>
                          <a:spcPts val="0"/>
                        </a:spcBef>
                        <a:spcAft>
                          <a:spcPts val="1000"/>
                        </a:spcAft>
                      </a:pPr>
                      <a:r>
                        <a:rPr lang="en-US" sz="1600" dirty="0">
                          <a:solidFill>
                            <a:srgbClr val="000000"/>
                          </a:solidFill>
                          <a:effectLst/>
                          <a:latin typeface="+mj-lt"/>
                          <a:ea typeface="Times New Roman" panose="02020603050405020304" pitchFamily="18" charset="0"/>
                          <a:cs typeface="Arial" panose="020B0604020202020204" pitchFamily="34" charset="0"/>
                        </a:rPr>
                        <a:t>Smoothing</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a:solidFill>
                            <a:srgbClr val="000000"/>
                          </a:solidFill>
                          <a:effectLst/>
                          <a:latin typeface="+mj-lt"/>
                          <a:ea typeface="Times New Roman" panose="02020603050405020304" pitchFamily="18" charset="0"/>
                          <a:cs typeface="Arial" panose="020B0604020202020204" pitchFamily="34" charset="0"/>
                        </a:rPr>
                        <a:t>Medium</a:t>
                      </a:r>
                      <a:endParaRPr lang="en-US" sz="140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81247402"/>
                  </a:ext>
                </a:extLst>
              </a:tr>
              <a:tr h="304800">
                <a:tc>
                  <a:txBody>
                    <a:bodyPr/>
                    <a:lstStyle/>
                    <a:p>
                      <a:pPr marL="0" marR="0" algn="l">
                        <a:lnSpc>
                          <a:spcPct val="115000"/>
                        </a:lnSpc>
                        <a:spcBef>
                          <a:spcPts val="0"/>
                        </a:spcBef>
                        <a:spcAft>
                          <a:spcPts val="1000"/>
                        </a:spcAft>
                      </a:pPr>
                      <a:r>
                        <a:rPr lang="en-US" sz="1600" dirty="0">
                          <a:solidFill>
                            <a:srgbClr val="000000"/>
                          </a:solidFill>
                          <a:effectLst/>
                          <a:latin typeface="+mj-lt"/>
                          <a:ea typeface="Times New Roman" panose="02020603050405020304" pitchFamily="18" charset="0"/>
                          <a:cs typeface="Arial" panose="020B0604020202020204" pitchFamily="34" charset="0"/>
                        </a:rPr>
                        <a:t>Span Angle Center</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a:solidFill>
                            <a:srgbClr val="000000"/>
                          </a:solidFill>
                          <a:effectLst/>
                          <a:latin typeface="+mj-lt"/>
                          <a:ea typeface="Times New Roman" panose="02020603050405020304" pitchFamily="18" charset="0"/>
                          <a:cs typeface="Arial" panose="020B0604020202020204" pitchFamily="34" charset="0"/>
                        </a:rPr>
                        <a:t>Fine</a:t>
                      </a:r>
                      <a:endParaRPr lang="en-US" sz="140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79077523"/>
                  </a:ext>
                </a:extLst>
              </a:tr>
              <a:tr h="304800">
                <a:tc>
                  <a:txBody>
                    <a:bodyPr/>
                    <a:lstStyle/>
                    <a:p>
                      <a:pPr marL="0" marR="0" algn="l">
                        <a:lnSpc>
                          <a:spcPct val="115000"/>
                        </a:lnSpc>
                        <a:spcBef>
                          <a:spcPts val="0"/>
                        </a:spcBef>
                        <a:spcAft>
                          <a:spcPts val="1000"/>
                        </a:spcAft>
                      </a:pPr>
                      <a:r>
                        <a:rPr lang="en-US" sz="1600" dirty="0">
                          <a:solidFill>
                            <a:srgbClr val="000000"/>
                          </a:solidFill>
                          <a:effectLst/>
                          <a:latin typeface="+mj-lt"/>
                          <a:ea typeface="Times New Roman" panose="02020603050405020304" pitchFamily="18" charset="0"/>
                          <a:cs typeface="Arial" panose="020B0604020202020204" pitchFamily="34" charset="0"/>
                        </a:rPr>
                        <a:t>Element Size (mm)</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dirty="0">
                          <a:solidFill>
                            <a:srgbClr val="000000"/>
                          </a:solidFill>
                          <a:effectLst/>
                          <a:latin typeface="+mj-lt"/>
                          <a:ea typeface="Times New Roman" panose="02020603050405020304" pitchFamily="18" charset="0"/>
                          <a:cs typeface="Arial" panose="020B0604020202020204" pitchFamily="34" charset="0"/>
                        </a:rPr>
                        <a:t>2.00</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4953331"/>
                  </a:ext>
                </a:extLst>
              </a:tr>
              <a:tr h="304800">
                <a:tc>
                  <a:txBody>
                    <a:bodyPr/>
                    <a:lstStyle/>
                    <a:p>
                      <a:pPr marL="0" marR="0" algn="l" defTabSz="914400" rtl="1" eaLnBrk="1" latinLnBrk="0" hangingPunct="1">
                        <a:lnSpc>
                          <a:spcPct val="115000"/>
                        </a:lnSpc>
                        <a:spcBef>
                          <a:spcPts val="0"/>
                        </a:spcBef>
                        <a:spcAft>
                          <a:spcPts val="1000"/>
                        </a:spcAft>
                      </a:pPr>
                      <a:r>
                        <a:rPr lang="en-US" sz="1600" kern="1200" dirty="0">
                          <a:solidFill>
                            <a:srgbClr val="000000"/>
                          </a:solidFill>
                          <a:effectLst/>
                          <a:latin typeface="+mj-lt"/>
                          <a:ea typeface="Times New Roman" panose="02020603050405020304" pitchFamily="18" charset="0"/>
                          <a:cs typeface="Arial" panose="020B0604020202020204" pitchFamily="34" charset="0"/>
                        </a:rPr>
                        <a:t>Inflation Option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1" eaLnBrk="1" latinLnBrk="0" hangingPunct="1">
                        <a:lnSpc>
                          <a:spcPct val="115000"/>
                        </a:lnSpc>
                        <a:spcBef>
                          <a:spcPts val="0"/>
                        </a:spcBef>
                        <a:spcAft>
                          <a:spcPts val="1000"/>
                        </a:spcAft>
                      </a:pPr>
                      <a:r>
                        <a:rPr lang="en-US" sz="1600" kern="1200" dirty="0">
                          <a:solidFill>
                            <a:srgbClr val="000000"/>
                          </a:solidFill>
                          <a:effectLst/>
                          <a:latin typeface="+mj-lt"/>
                          <a:ea typeface="Times New Roman" panose="02020603050405020304" pitchFamily="18" charset="0"/>
                          <a:cs typeface="Arial" panose="020B0604020202020204" pitchFamily="34" charset="0"/>
                        </a:rPr>
                        <a:t>Smooth Transition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68814574"/>
                  </a:ext>
                </a:extLst>
              </a:tr>
              <a:tr h="304800">
                <a:tc>
                  <a:txBody>
                    <a:bodyPr/>
                    <a:lstStyle/>
                    <a:p>
                      <a:pPr marL="0" marR="0" algn="l">
                        <a:lnSpc>
                          <a:spcPct val="115000"/>
                        </a:lnSpc>
                        <a:spcBef>
                          <a:spcPts val="0"/>
                        </a:spcBef>
                        <a:spcAft>
                          <a:spcPts val="1000"/>
                        </a:spcAft>
                      </a:pPr>
                      <a:r>
                        <a:rPr lang="en-US" sz="1600" dirty="0">
                          <a:solidFill>
                            <a:srgbClr val="000000"/>
                          </a:solidFill>
                          <a:effectLst/>
                          <a:latin typeface="+mj-lt"/>
                          <a:ea typeface="Times New Roman" panose="02020603050405020304" pitchFamily="18" charset="0"/>
                          <a:cs typeface="Arial" panose="020B0604020202020204" pitchFamily="34" charset="0"/>
                        </a:rPr>
                        <a:t>Nodes</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dirty="0">
                          <a:solidFill>
                            <a:srgbClr val="000000"/>
                          </a:solidFill>
                          <a:effectLst/>
                          <a:latin typeface="+mj-lt"/>
                          <a:ea typeface="Times New Roman" panose="02020603050405020304" pitchFamily="18" charset="0"/>
                          <a:cs typeface="Arial" panose="020B0604020202020204" pitchFamily="34" charset="0"/>
                        </a:rPr>
                        <a:t>1422642</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29388957"/>
                  </a:ext>
                </a:extLst>
              </a:tr>
              <a:tr h="304800">
                <a:tc>
                  <a:txBody>
                    <a:bodyPr/>
                    <a:lstStyle/>
                    <a:p>
                      <a:pPr marL="0" marR="0" algn="l">
                        <a:lnSpc>
                          <a:spcPct val="115000"/>
                        </a:lnSpc>
                        <a:spcBef>
                          <a:spcPts val="0"/>
                        </a:spcBef>
                        <a:spcAft>
                          <a:spcPts val="1000"/>
                        </a:spcAft>
                      </a:pPr>
                      <a:r>
                        <a:rPr lang="en-US" sz="1600" dirty="0">
                          <a:solidFill>
                            <a:srgbClr val="000000"/>
                          </a:solidFill>
                          <a:effectLst/>
                          <a:latin typeface="+mj-lt"/>
                          <a:ea typeface="Times New Roman" panose="02020603050405020304" pitchFamily="18" charset="0"/>
                          <a:cs typeface="Arial" panose="020B0604020202020204" pitchFamily="34" charset="0"/>
                        </a:rPr>
                        <a:t>Elements</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dirty="0">
                          <a:solidFill>
                            <a:srgbClr val="000000"/>
                          </a:solidFill>
                          <a:effectLst/>
                          <a:latin typeface="+mj-lt"/>
                          <a:ea typeface="Times New Roman" panose="02020603050405020304" pitchFamily="18" charset="0"/>
                          <a:cs typeface="Arial" panose="020B0604020202020204" pitchFamily="34" charset="0"/>
                        </a:rPr>
                        <a:t>7844078</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20497784"/>
                  </a:ext>
                </a:extLst>
              </a:tr>
              <a:tr h="304800">
                <a:tc>
                  <a:txBody>
                    <a:bodyPr/>
                    <a:lstStyle/>
                    <a:p>
                      <a:pPr marL="0" marR="0" algn="l">
                        <a:lnSpc>
                          <a:spcPct val="115000"/>
                        </a:lnSpc>
                        <a:spcBef>
                          <a:spcPts val="0"/>
                        </a:spcBef>
                        <a:spcAft>
                          <a:spcPts val="1000"/>
                        </a:spcAft>
                      </a:pPr>
                      <a:r>
                        <a:rPr lang="en-US" sz="1600" dirty="0">
                          <a:solidFill>
                            <a:srgbClr val="000000"/>
                          </a:solidFill>
                          <a:effectLst/>
                          <a:latin typeface="+mj-lt"/>
                          <a:ea typeface="Times New Roman" panose="02020603050405020304" pitchFamily="18" charset="0"/>
                          <a:cs typeface="Arial" panose="020B0604020202020204" pitchFamily="34" charset="0"/>
                        </a:rPr>
                        <a:t>Average Element Quality</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dirty="0">
                          <a:solidFill>
                            <a:srgbClr val="000000"/>
                          </a:solidFill>
                          <a:effectLst/>
                          <a:latin typeface="+mj-lt"/>
                          <a:ea typeface="Times New Roman" panose="02020603050405020304" pitchFamily="18" charset="0"/>
                          <a:cs typeface="Arial" panose="020B0604020202020204" pitchFamily="34" charset="0"/>
                        </a:rPr>
                        <a:t>0.84</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50237908"/>
                  </a:ext>
                </a:extLst>
              </a:tr>
              <a:tr h="304800">
                <a:tc>
                  <a:txBody>
                    <a:bodyPr/>
                    <a:lstStyle/>
                    <a:p>
                      <a:pPr marL="0" marR="0" algn="l">
                        <a:lnSpc>
                          <a:spcPct val="115000"/>
                        </a:lnSpc>
                        <a:spcBef>
                          <a:spcPts val="0"/>
                        </a:spcBef>
                        <a:spcAft>
                          <a:spcPts val="1000"/>
                        </a:spcAft>
                      </a:pPr>
                      <a:r>
                        <a:rPr lang="en-US" sz="1600" dirty="0">
                          <a:solidFill>
                            <a:srgbClr val="000000"/>
                          </a:solidFill>
                          <a:effectLst/>
                          <a:latin typeface="+mj-lt"/>
                          <a:ea typeface="Times New Roman" panose="02020603050405020304" pitchFamily="18" charset="0"/>
                          <a:cs typeface="Arial" panose="020B0604020202020204" pitchFamily="34" charset="0"/>
                        </a:rPr>
                        <a:t>Average Skewness</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dirty="0">
                          <a:solidFill>
                            <a:srgbClr val="000000"/>
                          </a:solidFill>
                          <a:effectLst/>
                          <a:latin typeface="+mj-lt"/>
                          <a:ea typeface="Times New Roman" panose="02020603050405020304" pitchFamily="18" charset="0"/>
                          <a:cs typeface="Arial" panose="020B0604020202020204" pitchFamily="34" charset="0"/>
                        </a:rPr>
                        <a:t>0.22</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99998728"/>
                  </a:ext>
                </a:extLst>
              </a:tr>
              <a:tr h="304800">
                <a:tc>
                  <a:txBody>
                    <a:bodyPr/>
                    <a:lstStyle/>
                    <a:p>
                      <a:pPr marL="0" marR="0" algn="l">
                        <a:lnSpc>
                          <a:spcPct val="115000"/>
                        </a:lnSpc>
                        <a:spcBef>
                          <a:spcPts val="0"/>
                        </a:spcBef>
                        <a:spcAft>
                          <a:spcPts val="1000"/>
                        </a:spcAft>
                      </a:pPr>
                      <a:r>
                        <a:rPr lang="en-US" sz="1600" dirty="0">
                          <a:solidFill>
                            <a:srgbClr val="000000"/>
                          </a:solidFill>
                          <a:effectLst/>
                          <a:latin typeface="+mj-lt"/>
                          <a:ea typeface="Times New Roman" panose="02020603050405020304" pitchFamily="18" charset="0"/>
                          <a:cs typeface="Arial" panose="020B0604020202020204" pitchFamily="34" charset="0"/>
                        </a:rPr>
                        <a:t>Orthogonal Quality</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dirty="0">
                          <a:solidFill>
                            <a:srgbClr val="000000"/>
                          </a:solidFill>
                          <a:effectLst/>
                          <a:latin typeface="+mj-lt"/>
                          <a:ea typeface="Times New Roman" panose="02020603050405020304" pitchFamily="18" charset="0"/>
                          <a:cs typeface="Arial" panose="020B0604020202020204" pitchFamily="34" charset="0"/>
                        </a:rPr>
                        <a:t>0.86</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81920671"/>
                  </a:ext>
                </a:extLst>
              </a:tr>
            </a:tbl>
          </a:graphicData>
        </a:graphic>
      </p:graphicFrame>
      <p:sp>
        <p:nvSpPr>
          <p:cNvPr id="15" name="Rectangle 14"/>
          <p:cNvSpPr/>
          <p:nvPr/>
        </p:nvSpPr>
        <p:spPr>
          <a:xfrm>
            <a:off x="826684" y="1667858"/>
            <a:ext cx="2873222" cy="507831"/>
          </a:xfrm>
          <a:prstGeom prst="rect">
            <a:avLst/>
          </a:prstGeom>
        </p:spPr>
        <p:txBody>
          <a:bodyPr wrap="none">
            <a:spAutoFit/>
          </a:bodyPr>
          <a:lstStyle/>
          <a:p>
            <a:pPr marL="228600" marR="0">
              <a:lnSpc>
                <a:spcPct val="150000"/>
              </a:lnSpc>
              <a:spcBef>
                <a:spcPts val="0"/>
              </a:spcBef>
              <a:spcAft>
                <a:spcPts val="1000"/>
              </a:spcAft>
            </a:pPr>
            <a:r>
              <a:rPr lang="en-US" dirty="0">
                <a:solidFill>
                  <a:srgbClr val="0070C0"/>
                </a:solidFill>
                <a:latin typeface="+mj-lt"/>
                <a:ea typeface="Calibri" panose="020F0502020204030204" pitchFamily="34" charset="0"/>
                <a:cs typeface="Arial" panose="020B0604020202020204" pitchFamily="34" charset="0"/>
              </a:rPr>
              <a:t>Mesh details and statistics</a:t>
            </a:r>
            <a:endParaRPr lang="en-US" sz="1100" b="1" dirty="0">
              <a:solidFill>
                <a:srgbClr val="0070C0"/>
              </a:solidFill>
              <a:effectLst/>
              <a:latin typeface="+mj-lt"/>
              <a:ea typeface="Calibri" panose="020F0502020204030204" pitchFamily="34" charset="0"/>
              <a:cs typeface="Arial" panose="020B0604020202020204" pitchFamily="34" charset="0"/>
            </a:endParaRPr>
          </a:p>
        </p:txBody>
      </p:sp>
      <p:sp>
        <p:nvSpPr>
          <p:cNvPr id="4" name="Rectangle 3"/>
          <p:cNvSpPr/>
          <p:nvPr/>
        </p:nvSpPr>
        <p:spPr>
          <a:xfrm>
            <a:off x="4840681" y="5765699"/>
            <a:ext cx="4572000" cy="880369"/>
          </a:xfrm>
          <a:prstGeom prst="rect">
            <a:avLst/>
          </a:prstGeom>
        </p:spPr>
        <p:txBody>
          <a:bodyPr>
            <a:spAutoFit/>
          </a:bodyPr>
          <a:lstStyle/>
          <a:p>
            <a:pPr marL="228600">
              <a:lnSpc>
                <a:spcPct val="150000"/>
              </a:lnSpc>
              <a:spcAft>
                <a:spcPts val="1000"/>
              </a:spcAft>
            </a:pPr>
            <a:r>
              <a:rPr lang="en-US" dirty="0">
                <a:solidFill>
                  <a:srgbClr val="0070C0"/>
                </a:solidFill>
                <a:latin typeface="+mj-lt"/>
                <a:ea typeface="Calibri" panose="020F0502020204030204" pitchFamily="34" charset="0"/>
                <a:cs typeface="Arial" panose="020B0604020202020204" pitchFamily="34" charset="0"/>
              </a:rPr>
              <a:t>Perspective view of numerical grids on the combustion bomb surface</a:t>
            </a:r>
          </a:p>
        </p:txBody>
      </p:sp>
    </p:spTree>
    <p:extLst>
      <p:ext uri="{BB962C8B-B14F-4D97-AF65-F5344CB8AC3E}">
        <p14:creationId xmlns:p14="http://schemas.microsoft.com/office/powerpoint/2010/main" val="31851705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481" y="381000"/>
            <a:ext cx="8839200" cy="4724400"/>
          </a:xfrm>
        </p:spPr>
        <p:txBody>
          <a:bodyPr>
            <a:normAutofit/>
          </a:bodyPr>
          <a:lstStyle/>
          <a:p>
            <a:pPr marL="0" indent="0" algn="just" rtl="0">
              <a:spcBef>
                <a:spcPts val="600"/>
              </a:spcBef>
              <a:buNone/>
            </a:pPr>
            <a:endParaRPr lang="en-GB" sz="2800" b="1" u="sng" dirty="0">
              <a:solidFill>
                <a:srgbClr val="C00000"/>
              </a:solidFill>
            </a:endParaRPr>
          </a:p>
          <a:p>
            <a:pPr marL="0" indent="0" algn="just" rtl="0">
              <a:buNone/>
            </a:pPr>
            <a:endParaRPr lang="en-GB" sz="2000" dirty="0">
              <a:latin typeface="Times New Roman"/>
              <a:ea typeface="Calibri"/>
            </a:endParaRPr>
          </a:p>
        </p:txBody>
      </p:sp>
      <p:sp>
        <p:nvSpPr>
          <p:cNvPr id="5" name="Slide Number Placeholder 4"/>
          <p:cNvSpPr>
            <a:spLocks noGrp="1"/>
          </p:cNvSpPr>
          <p:nvPr>
            <p:ph type="sldNum" sz="quarter" idx="12"/>
          </p:nvPr>
        </p:nvSpPr>
        <p:spPr>
          <a:xfrm>
            <a:off x="7986464" y="6520259"/>
            <a:ext cx="762000" cy="365125"/>
          </a:xfrm>
        </p:spPr>
        <p:txBody>
          <a:bodyPr/>
          <a:lstStyle/>
          <a:p>
            <a:pPr algn="r"/>
            <a:fld id="{B6F15528-21DE-4FAA-801E-634DDDAF4B2B}" type="slidenum">
              <a:rPr lang="en-US" sz="1400" smtClean="0">
                <a:solidFill>
                  <a:prstClr val="black"/>
                </a:solidFill>
              </a:rPr>
              <a:pPr algn="r"/>
              <a:t>16</a:t>
            </a:fld>
            <a:endParaRPr lang="en-US" sz="1400" dirty="0">
              <a:solidFill>
                <a:prstClr val="black"/>
              </a:solidFill>
            </a:endParaRPr>
          </a:p>
        </p:txBody>
      </p:sp>
      <p:sp>
        <p:nvSpPr>
          <p:cNvPr id="10" name="TextBox 9"/>
          <p:cNvSpPr txBox="1"/>
          <p:nvPr/>
        </p:nvSpPr>
        <p:spPr>
          <a:xfrm>
            <a:off x="4876800" y="1981200"/>
            <a:ext cx="381000" cy="369332"/>
          </a:xfrm>
          <a:prstGeom prst="rect">
            <a:avLst/>
          </a:prstGeom>
          <a:solidFill>
            <a:schemeClr val="bg1"/>
          </a:solidFill>
        </p:spPr>
        <p:txBody>
          <a:bodyPr wrap="square" rtlCol="0">
            <a:spAutoFit/>
          </a:bodyPr>
          <a:lstStyle/>
          <a:p>
            <a:endParaRPr lang="en-US" dirty="0"/>
          </a:p>
        </p:txBody>
      </p:sp>
      <p:sp>
        <p:nvSpPr>
          <p:cNvPr id="9" name="Title 2"/>
          <p:cNvSpPr txBox="1">
            <a:spLocks/>
          </p:cNvSpPr>
          <p:nvPr/>
        </p:nvSpPr>
        <p:spPr>
          <a:xfrm>
            <a:off x="58337" y="-22633"/>
            <a:ext cx="8229600" cy="1143000"/>
          </a:xfrm>
          <a:prstGeom prst="rect">
            <a:avLst/>
          </a:prstGeom>
        </p:spPr>
        <p:txBody>
          <a:bodyPr vert="horz" lIns="91440" tIns="45720" rIns="91440" bIns="45720" rtlCol="1" anchor="ctr">
            <a:noAutofit/>
          </a:bodyPr>
          <a:lstStyle/>
          <a:p>
            <a:pPr lvl="0" algn="just">
              <a:spcBef>
                <a:spcPct val="0"/>
              </a:spcBef>
              <a:defRPr/>
            </a:pPr>
            <a:r>
              <a:rPr lang="en-US" sz="4000" b="1" dirty="0" smtClean="0">
                <a:solidFill>
                  <a:srgbClr val="C00000"/>
                </a:solidFill>
                <a:effectLst>
                  <a:outerShdw blurRad="38100" dist="38100" dir="2700000" algn="tl">
                    <a:srgbClr val="000000">
                      <a:alpha val="43137"/>
                    </a:srgbClr>
                  </a:outerShdw>
                </a:effectLst>
                <a:latin typeface="+mj-lt"/>
                <a:ea typeface="+mj-ea"/>
                <a:cs typeface="Times New Roman" pitchFamily="18" charset="0"/>
              </a:rPr>
              <a:t>b. </a:t>
            </a:r>
            <a:r>
              <a:rPr lang="en-US" sz="4000" b="1" dirty="0">
                <a:solidFill>
                  <a:srgbClr val="C00000"/>
                </a:solidFill>
                <a:effectLst>
                  <a:outerShdw blurRad="38100" dist="38100" dir="2700000" algn="tl">
                    <a:srgbClr val="000000">
                      <a:alpha val="43137"/>
                    </a:srgbClr>
                  </a:outerShdw>
                </a:effectLst>
                <a:latin typeface="+mj-lt"/>
                <a:ea typeface="+mj-ea"/>
                <a:cs typeface="Times New Roman" pitchFamily="18" charset="0"/>
              </a:rPr>
              <a:t>Numerical Simulation Approach</a:t>
            </a:r>
          </a:p>
        </p:txBody>
      </p:sp>
      <p:sp>
        <p:nvSpPr>
          <p:cNvPr id="8" name="Rectangle 7"/>
          <p:cNvSpPr/>
          <p:nvPr/>
        </p:nvSpPr>
        <p:spPr>
          <a:xfrm>
            <a:off x="58337" y="999402"/>
            <a:ext cx="9245256" cy="523220"/>
          </a:xfrm>
          <a:prstGeom prst="rect">
            <a:avLst/>
          </a:prstGeom>
        </p:spPr>
        <p:txBody>
          <a:bodyPr wrap="square">
            <a:spAutoFit/>
          </a:bodyPr>
          <a:lstStyle/>
          <a:p>
            <a:pPr marL="171450" indent="-171450"/>
            <a:r>
              <a:rPr lang="en-US" sz="2800" b="1" dirty="0"/>
              <a:t>Numerical Model Settings, Discretization and Initialization</a:t>
            </a:r>
            <a:endParaRPr lang="en-US" dirty="0">
              <a:solidFill>
                <a:schemeClr val="accent4">
                  <a:lumMod val="75000"/>
                </a:schemeClr>
              </a:solidFill>
              <a:latin typeface="+mj-lt"/>
            </a:endParaRPr>
          </a:p>
        </p:txBody>
      </p:sp>
      <p:graphicFrame>
        <p:nvGraphicFramePr>
          <p:cNvPr id="11" name="Table 10"/>
          <p:cNvGraphicFramePr>
            <a:graphicFrameLocks noGrp="1"/>
          </p:cNvGraphicFramePr>
          <p:nvPr>
            <p:extLst>
              <p:ext uri="{D42A27DB-BD31-4B8C-83A1-F6EECF244321}">
                <p14:modId xmlns:p14="http://schemas.microsoft.com/office/powerpoint/2010/main" val="1148561050"/>
              </p:ext>
            </p:extLst>
          </p:nvPr>
        </p:nvGraphicFramePr>
        <p:xfrm>
          <a:off x="222659" y="2209800"/>
          <a:ext cx="5035141" cy="4632960"/>
        </p:xfrm>
        <a:graphic>
          <a:graphicData uri="http://schemas.openxmlformats.org/drawingml/2006/table">
            <a:tbl>
              <a:tblPr firstRow="1" firstCol="1" bandRow="1"/>
              <a:tblGrid>
                <a:gridCol w="2287701">
                  <a:extLst>
                    <a:ext uri="{9D8B030D-6E8A-4147-A177-3AD203B41FA5}">
                      <a16:colId xmlns="" xmlns:a16="http://schemas.microsoft.com/office/drawing/2014/main" val="2853531568"/>
                    </a:ext>
                  </a:extLst>
                </a:gridCol>
                <a:gridCol w="2747440">
                  <a:extLst>
                    <a:ext uri="{9D8B030D-6E8A-4147-A177-3AD203B41FA5}">
                      <a16:colId xmlns="" xmlns:a16="http://schemas.microsoft.com/office/drawing/2014/main" val="3154038191"/>
                    </a:ext>
                  </a:extLst>
                </a:gridCol>
              </a:tblGrid>
              <a:tr h="468726">
                <a:tc>
                  <a:txBody>
                    <a:bodyPr/>
                    <a:lstStyle/>
                    <a:p>
                      <a:pPr marL="0" marR="0" algn="l">
                        <a:lnSpc>
                          <a:spcPct val="200000"/>
                        </a:lnSpc>
                        <a:spcBef>
                          <a:spcPts val="0"/>
                        </a:spcBef>
                        <a:spcAft>
                          <a:spcPts val="1000"/>
                        </a:spcAft>
                      </a:pPr>
                      <a:r>
                        <a:rPr lang="en-US" sz="1600" b="1" dirty="0">
                          <a:solidFill>
                            <a:srgbClr val="000000"/>
                          </a:solidFill>
                          <a:effectLst/>
                          <a:latin typeface="+mj-lt"/>
                          <a:ea typeface="Times New Roman" panose="02020603050405020304" pitchFamily="18" charset="0"/>
                          <a:cs typeface="Arial" panose="020B0604020202020204" pitchFamily="34" charset="0"/>
                        </a:rPr>
                        <a:t>Parameter</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l">
                        <a:lnSpc>
                          <a:spcPct val="200000"/>
                        </a:lnSpc>
                        <a:spcBef>
                          <a:spcPts val="0"/>
                        </a:spcBef>
                        <a:spcAft>
                          <a:spcPts val="1000"/>
                        </a:spcAft>
                      </a:pPr>
                      <a:r>
                        <a:rPr lang="en-US" sz="1600" b="1" dirty="0">
                          <a:solidFill>
                            <a:srgbClr val="000000"/>
                          </a:solidFill>
                          <a:effectLst/>
                          <a:latin typeface="+mj-lt"/>
                          <a:ea typeface="Times New Roman" panose="02020603050405020304" pitchFamily="18" charset="0"/>
                          <a:cs typeface="Arial" panose="020B0604020202020204" pitchFamily="34" charset="0"/>
                        </a:rPr>
                        <a:t>Type (or Value)</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671837818"/>
                  </a:ext>
                </a:extLst>
              </a:tr>
              <a:tr h="276527">
                <a:tc>
                  <a:txBody>
                    <a:bodyPr/>
                    <a:lstStyle/>
                    <a:p>
                      <a:pPr marL="0" marR="0" algn="l">
                        <a:lnSpc>
                          <a:spcPct val="115000"/>
                        </a:lnSpc>
                        <a:spcBef>
                          <a:spcPts val="0"/>
                        </a:spcBef>
                        <a:spcAft>
                          <a:spcPts val="1000"/>
                        </a:spcAft>
                      </a:pPr>
                      <a:r>
                        <a:rPr lang="en-US" sz="1600">
                          <a:solidFill>
                            <a:srgbClr val="000000"/>
                          </a:solidFill>
                          <a:effectLst/>
                          <a:latin typeface="+mj-lt"/>
                          <a:ea typeface="Times New Roman" panose="02020603050405020304" pitchFamily="18" charset="0"/>
                          <a:cs typeface="Arial" panose="020B0604020202020204" pitchFamily="34" charset="0"/>
                        </a:rPr>
                        <a:t>Processor Option</a:t>
                      </a:r>
                      <a:endParaRPr lang="en-US" sz="140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a:solidFill>
                            <a:srgbClr val="000000"/>
                          </a:solidFill>
                          <a:effectLst/>
                          <a:latin typeface="+mj-lt"/>
                          <a:ea typeface="Times New Roman" panose="02020603050405020304" pitchFamily="18" charset="0"/>
                          <a:cs typeface="Arial" panose="020B0604020202020204" pitchFamily="34" charset="0"/>
                        </a:rPr>
                        <a:t>Serial</a:t>
                      </a:r>
                      <a:endParaRPr lang="en-US" sz="140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39756305"/>
                  </a:ext>
                </a:extLst>
              </a:tr>
              <a:tr h="304800">
                <a:tc>
                  <a:txBody>
                    <a:bodyPr/>
                    <a:lstStyle/>
                    <a:p>
                      <a:pPr marL="0" marR="0" algn="l">
                        <a:lnSpc>
                          <a:spcPct val="115000"/>
                        </a:lnSpc>
                        <a:spcBef>
                          <a:spcPts val="0"/>
                        </a:spcBef>
                        <a:spcAft>
                          <a:spcPts val="1000"/>
                        </a:spcAft>
                      </a:pPr>
                      <a:r>
                        <a:rPr lang="en-US" sz="1600" dirty="0">
                          <a:solidFill>
                            <a:srgbClr val="000000"/>
                          </a:solidFill>
                          <a:effectLst/>
                          <a:latin typeface="+mj-lt"/>
                          <a:ea typeface="Times New Roman" panose="02020603050405020304" pitchFamily="18" charset="0"/>
                          <a:cs typeface="Arial" panose="020B0604020202020204" pitchFamily="34" charset="0"/>
                        </a:rPr>
                        <a:t>Solver Type</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a:solidFill>
                            <a:srgbClr val="000000"/>
                          </a:solidFill>
                          <a:effectLst/>
                          <a:latin typeface="+mj-lt"/>
                          <a:ea typeface="Times New Roman" panose="02020603050405020304" pitchFamily="18" charset="0"/>
                          <a:cs typeface="Arial" panose="020B0604020202020204" pitchFamily="34" charset="0"/>
                        </a:rPr>
                        <a:t>Pressure-Based</a:t>
                      </a:r>
                      <a:endParaRPr lang="en-US" sz="140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24506471"/>
                  </a:ext>
                </a:extLst>
              </a:tr>
              <a:tr h="304800">
                <a:tc>
                  <a:txBody>
                    <a:bodyPr/>
                    <a:lstStyle/>
                    <a:p>
                      <a:pPr marL="0" marR="0" algn="l">
                        <a:lnSpc>
                          <a:spcPct val="115000"/>
                        </a:lnSpc>
                        <a:spcBef>
                          <a:spcPts val="0"/>
                        </a:spcBef>
                        <a:spcAft>
                          <a:spcPts val="1000"/>
                        </a:spcAft>
                      </a:pPr>
                      <a:r>
                        <a:rPr lang="en-US" sz="1600" dirty="0">
                          <a:solidFill>
                            <a:srgbClr val="000000"/>
                          </a:solidFill>
                          <a:effectLst/>
                          <a:latin typeface="+mj-lt"/>
                          <a:ea typeface="Times New Roman" panose="02020603050405020304" pitchFamily="18" charset="0"/>
                          <a:cs typeface="Arial" panose="020B0604020202020204" pitchFamily="34" charset="0"/>
                        </a:rPr>
                        <a:t>Time</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dirty="0">
                          <a:solidFill>
                            <a:srgbClr val="000000"/>
                          </a:solidFill>
                          <a:effectLst/>
                          <a:latin typeface="+mj-lt"/>
                          <a:ea typeface="Times New Roman" panose="02020603050405020304" pitchFamily="18" charset="0"/>
                          <a:cs typeface="Arial" panose="020B0604020202020204" pitchFamily="34" charset="0"/>
                        </a:rPr>
                        <a:t>Transient</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79077523"/>
                  </a:ext>
                </a:extLst>
              </a:tr>
              <a:tr h="304800">
                <a:tc>
                  <a:txBody>
                    <a:bodyPr/>
                    <a:lstStyle/>
                    <a:p>
                      <a:pPr marL="0" marR="0" algn="l">
                        <a:lnSpc>
                          <a:spcPct val="115000"/>
                        </a:lnSpc>
                        <a:spcBef>
                          <a:spcPts val="0"/>
                        </a:spcBef>
                        <a:spcAft>
                          <a:spcPts val="1000"/>
                        </a:spcAft>
                      </a:pPr>
                      <a:r>
                        <a:rPr lang="en-US" sz="1600">
                          <a:solidFill>
                            <a:srgbClr val="000000"/>
                          </a:solidFill>
                          <a:effectLst/>
                          <a:latin typeface="+mj-lt"/>
                          <a:ea typeface="Times New Roman" panose="02020603050405020304" pitchFamily="18" charset="0"/>
                          <a:cs typeface="Arial" panose="020B0604020202020204" pitchFamily="34" charset="0"/>
                        </a:rPr>
                        <a:t>Discretization</a:t>
                      </a:r>
                      <a:endParaRPr lang="en-US" sz="140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a:solidFill>
                            <a:srgbClr val="000000"/>
                          </a:solidFill>
                          <a:effectLst/>
                          <a:latin typeface="+mj-lt"/>
                          <a:ea typeface="Times New Roman" panose="02020603050405020304" pitchFamily="18" charset="0"/>
                          <a:cs typeface="Arial" panose="020B0604020202020204" pitchFamily="34" charset="0"/>
                        </a:rPr>
                        <a:t>2</a:t>
                      </a:r>
                      <a:r>
                        <a:rPr lang="en-US" sz="1600" baseline="30000">
                          <a:solidFill>
                            <a:srgbClr val="000000"/>
                          </a:solidFill>
                          <a:effectLst/>
                          <a:latin typeface="+mj-lt"/>
                          <a:ea typeface="Times New Roman" panose="02020603050405020304" pitchFamily="18" charset="0"/>
                          <a:cs typeface="Arial" panose="020B0604020202020204" pitchFamily="34" charset="0"/>
                        </a:rPr>
                        <a:t>nd</a:t>
                      </a:r>
                      <a:r>
                        <a:rPr lang="en-US" sz="1600">
                          <a:solidFill>
                            <a:srgbClr val="000000"/>
                          </a:solidFill>
                          <a:effectLst/>
                          <a:latin typeface="+mj-lt"/>
                          <a:ea typeface="Times New Roman" panose="02020603050405020304" pitchFamily="18" charset="0"/>
                          <a:cs typeface="Arial" panose="020B0604020202020204" pitchFamily="34" charset="0"/>
                        </a:rPr>
                        <a:t> Order Upwind</a:t>
                      </a:r>
                      <a:endParaRPr lang="en-US" sz="140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4953331"/>
                  </a:ext>
                </a:extLst>
              </a:tr>
              <a:tr h="304800">
                <a:tc>
                  <a:txBody>
                    <a:bodyPr/>
                    <a:lstStyle/>
                    <a:p>
                      <a:pPr marL="0" marR="0" algn="l">
                        <a:lnSpc>
                          <a:spcPct val="115000"/>
                        </a:lnSpc>
                        <a:spcBef>
                          <a:spcPts val="0"/>
                        </a:spcBef>
                        <a:spcAft>
                          <a:spcPts val="1000"/>
                        </a:spcAft>
                      </a:pPr>
                      <a:r>
                        <a:rPr lang="en-US" sz="1600" dirty="0">
                          <a:solidFill>
                            <a:srgbClr val="000000"/>
                          </a:solidFill>
                          <a:effectLst/>
                          <a:latin typeface="+mj-lt"/>
                          <a:ea typeface="Times New Roman" panose="02020603050405020304" pitchFamily="18" charset="0"/>
                          <a:cs typeface="Arial" panose="020B0604020202020204" pitchFamily="34" charset="0"/>
                        </a:rPr>
                        <a:t>Species Model</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a:solidFill>
                            <a:srgbClr val="000000"/>
                          </a:solidFill>
                          <a:effectLst/>
                          <a:latin typeface="+mj-lt"/>
                          <a:ea typeface="Times New Roman" panose="02020603050405020304" pitchFamily="18" charset="0"/>
                          <a:cs typeface="Arial" panose="020B0604020202020204" pitchFamily="34" charset="0"/>
                        </a:rPr>
                        <a:t>Premixed Combustion Model</a:t>
                      </a:r>
                      <a:endParaRPr lang="en-US" sz="140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68814574"/>
                  </a:ext>
                </a:extLst>
              </a:tr>
              <a:tr h="304800">
                <a:tc>
                  <a:txBody>
                    <a:bodyPr/>
                    <a:lstStyle/>
                    <a:p>
                      <a:pPr marL="0" marR="0" algn="l">
                        <a:lnSpc>
                          <a:spcPct val="115000"/>
                        </a:lnSpc>
                        <a:spcBef>
                          <a:spcPts val="0"/>
                        </a:spcBef>
                        <a:spcAft>
                          <a:spcPts val="1000"/>
                        </a:spcAft>
                      </a:pPr>
                      <a:r>
                        <a:rPr lang="en-US" sz="1600">
                          <a:solidFill>
                            <a:srgbClr val="000000"/>
                          </a:solidFill>
                          <a:effectLst/>
                          <a:latin typeface="+mj-lt"/>
                          <a:ea typeface="Times New Roman" panose="02020603050405020304" pitchFamily="18" charset="0"/>
                          <a:cs typeface="Arial" panose="020B0604020202020204" pitchFamily="34" charset="0"/>
                        </a:rPr>
                        <a:t>Flame Speed Model</a:t>
                      </a:r>
                      <a:endParaRPr lang="en-US" sz="140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dirty="0">
                          <a:solidFill>
                            <a:srgbClr val="000000"/>
                          </a:solidFill>
                          <a:effectLst/>
                          <a:latin typeface="+mj-lt"/>
                          <a:ea typeface="Times New Roman" panose="02020603050405020304" pitchFamily="18" charset="0"/>
                          <a:cs typeface="Arial" panose="020B0604020202020204" pitchFamily="34" charset="0"/>
                        </a:rPr>
                        <a:t>Zimont Model</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29388957"/>
                  </a:ext>
                </a:extLst>
              </a:tr>
              <a:tr h="304800">
                <a:tc>
                  <a:txBody>
                    <a:bodyPr/>
                    <a:lstStyle/>
                    <a:p>
                      <a:pPr marL="0" marR="0" algn="l">
                        <a:lnSpc>
                          <a:spcPct val="115000"/>
                        </a:lnSpc>
                        <a:spcBef>
                          <a:spcPts val="0"/>
                        </a:spcBef>
                        <a:spcAft>
                          <a:spcPts val="1000"/>
                        </a:spcAft>
                      </a:pPr>
                      <a:r>
                        <a:rPr lang="en-US" sz="1600">
                          <a:solidFill>
                            <a:srgbClr val="000000"/>
                          </a:solidFill>
                          <a:effectLst/>
                          <a:latin typeface="+mj-lt"/>
                          <a:ea typeface="Times New Roman" panose="02020603050405020304" pitchFamily="18" charset="0"/>
                          <a:cs typeface="Arial" panose="020B0604020202020204" pitchFamily="34" charset="0"/>
                        </a:rPr>
                        <a:t>Viscous Model</a:t>
                      </a:r>
                      <a:endParaRPr lang="en-US" sz="140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dirty="0">
                          <a:solidFill>
                            <a:srgbClr val="000000"/>
                          </a:solidFill>
                          <a:effectLst/>
                          <a:latin typeface="+mj-lt"/>
                          <a:ea typeface="Times New Roman" panose="02020603050405020304" pitchFamily="18" charset="0"/>
                          <a:cs typeface="Arial" panose="020B0604020202020204" pitchFamily="34" charset="0"/>
                        </a:rPr>
                        <a:t>K-epsilon, Realizable with Enhanced Wall Treatment</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20497784"/>
                  </a:ext>
                </a:extLst>
              </a:tr>
              <a:tr h="304800">
                <a:tc>
                  <a:txBody>
                    <a:bodyPr/>
                    <a:lstStyle/>
                    <a:p>
                      <a:pPr marL="0" marR="0" algn="l">
                        <a:lnSpc>
                          <a:spcPct val="115000"/>
                        </a:lnSpc>
                        <a:spcBef>
                          <a:spcPts val="0"/>
                        </a:spcBef>
                        <a:spcAft>
                          <a:spcPts val="1000"/>
                        </a:spcAft>
                      </a:pPr>
                      <a:r>
                        <a:rPr lang="en-US" sz="1600" dirty="0">
                          <a:solidFill>
                            <a:srgbClr val="000000"/>
                          </a:solidFill>
                          <a:effectLst/>
                          <a:latin typeface="+mj-lt"/>
                          <a:ea typeface="Times New Roman" panose="02020603050405020304" pitchFamily="18" charset="0"/>
                          <a:cs typeface="Arial" panose="020B0604020202020204" pitchFamily="34" charset="0"/>
                        </a:rPr>
                        <a:t>Equivalence Ratio (Ø)</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a:solidFill>
                            <a:srgbClr val="000000"/>
                          </a:solidFill>
                          <a:effectLst/>
                          <a:latin typeface="+mj-lt"/>
                          <a:ea typeface="Times New Roman" panose="02020603050405020304" pitchFamily="18" charset="0"/>
                          <a:cs typeface="Arial" panose="020B0604020202020204" pitchFamily="34" charset="0"/>
                        </a:rPr>
                        <a:t>0.7 to 1.3 </a:t>
                      </a:r>
                      <a:endParaRPr lang="en-US" sz="140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99998728"/>
                  </a:ext>
                </a:extLst>
              </a:tr>
              <a:tr h="304800">
                <a:tc>
                  <a:txBody>
                    <a:bodyPr/>
                    <a:lstStyle/>
                    <a:p>
                      <a:pPr marL="0" marR="0" algn="l">
                        <a:lnSpc>
                          <a:spcPct val="115000"/>
                        </a:lnSpc>
                        <a:spcBef>
                          <a:spcPts val="0"/>
                        </a:spcBef>
                        <a:spcAft>
                          <a:spcPts val="1000"/>
                        </a:spcAft>
                      </a:pPr>
                      <a:r>
                        <a:rPr lang="en-US" sz="1600">
                          <a:solidFill>
                            <a:srgbClr val="000000"/>
                          </a:solidFill>
                          <a:effectLst/>
                          <a:latin typeface="+mj-lt"/>
                          <a:ea typeface="Times New Roman" panose="02020603050405020304" pitchFamily="18" charset="0"/>
                          <a:cs typeface="Arial" panose="020B0604020202020204" pitchFamily="34" charset="0"/>
                        </a:rPr>
                        <a:t>Spark Location</a:t>
                      </a:r>
                      <a:endParaRPr lang="en-US" sz="140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dirty="0">
                          <a:solidFill>
                            <a:srgbClr val="000000"/>
                          </a:solidFill>
                          <a:effectLst/>
                          <a:latin typeface="+mj-lt"/>
                          <a:ea typeface="Times New Roman" panose="02020603050405020304" pitchFamily="18" charset="0"/>
                          <a:cs typeface="Arial" panose="020B0604020202020204" pitchFamily="34" charset="0"/>
                        </a:rPr>
                        <a:t>At the Center of the Vessel</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81920671"/>
                  </a:ext>
                </a:extLst>
              </a:tr>
              <a:tr h="304800">
                <a:tc>
                  <a:txBody>
                    <a:bodyPr/>
                    <a:lstStyle/>
                    <a:p>
                      <a:pPr marL="0" marR="0" algn="l">
                        <a:lnSpc>
                          <a:spcPct val="115000"/>
                        </a:lnSpc>
                        <a:spcBef>
                          <a:spcPts val="0"/>
                        </a:spcBef>
                        <a:spcAft>
                          <a:spcPts val="1000"/>
                        </a:spcAft>
                      </a:pPr>
                      <a:r>
                        <a:rPr lang="en-US" sz="1600">
                          <a:solidFill>
                            <a:srgbClr val="000000"/>
                          </a:solidFill>
                          <a:effectLst/>
                          <a:latin typeface="+mj-lt"/>
                          <a:ea typeface="Times New Roman" panose="02020603050405020304" pitchFamily="18" charset="0"/>
                          <a:cs typeface="Arial" panose="020B0604020202020204" pitchFamily="34" charset="0"/>
                        </a:rPr>
                        <a:t>Spark Energy (mJ)</a:t>
                      </a:r>
                      <a:endParaRPr lang="en-US" sz="140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a:solidFill>
                            <a:srgbClr val="000000"/>
                          </a:solidFill>
                          <a:effectLst/>
                          <a:latin typeface="+mj-lt"/>
                          <a:ea typeface="Times New Roman" panose="02020603050405020304" pitchFamily="18" charset="0"/>
                          <a:cs typeface="Arial" panose="020B0604020202020204" pitchFamily="34" charset="0"/>
                        </a:rPr>
                        <a:t>40</a:t>
                      </a:r>
                      <a:endParaRPr lang="en-US" sz="140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17669994"/>
                  </a:ext>
                </a:extLst>
              </a:tr>
              <a:tr h="304800">
                <a:tc>
                  <a:txBody>
                    <a:bodyPr/>
                    <a:lstStyle/>
                    <a:p>
                      <a:pPr marL="0" marR="0" algn="l">
                        <a:lnSpc>
                          <a:spcPct val="115000"/>
                        </a:lnSpc>
                        <a:spcBef>
                          <a:spcPts val="0"/>
                        </a:spcBef>
                        <a:spcAft>
                          <a:spcPts val="1000"/>
                        </a:spcAft>
                      </a:pPr>
                      <a:r>
                        <a:rPr lang="en-US" sz="1600">
                          <a:solidFill>
                            <a:srgbClr val="000000"/>
                          </a:solidFill>
                          <a:effectLst/>
                          <a:latin typeface="+mj-lt"/>
                          <a:ea typeface="Times New Roman" panose="02020603050405020304" pitchFamily="18" charset="0"/>
                          <a:cs typeface="Arial" panose="020B0604020202020204" pitchFamily="34" charset="0"/>
                        </a:rPr>
                        <a:t>Spark Duration (s)</a:t>
                      </a:r>
                      <a:endParaRPr lang="en-US" sz="140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a:solidFill>
                            <a:srgbClr val="000000"/>
                          </a:solidFill>
                          <a:effectLst/>
                          <a:latin typeface="+mj-lt"/>
                          <a:ea typeface="Times New Roman" panose="02020603050405020304" pitchFamily="18" charset="0"/>
                          <a:cs typeface="Arial" panose="020B0604020202020204" pitchFamily="34" charset="0"/>
                        </a:rPr>
                        <a:t>0.0001</a:t>
                      </a:r>
                      <a:endParaRPr lang="en-US" sz="140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35396416"/>
                  </a:ext>
                </a:extLst>
              </a:tr>
              <a:tr h="304800">
                <a:tc>
                  <a:txBody>
                    <a:bodyPr/>
                    <a:lstStyle/>
                    <a:p>
                      <a:pPr marL="0" marR="0" algn="l">
                        <a:lnSpc>
                          <a:spcPct val="115000"/>
                        </a:lnSpc>
                        <a:spcBef>
                          <a:spcPts val="0"/>
                        </a:spcBef>
                        <a:spcAft>
                          <a:spcPts val="1000"/>
                        </a:spcAft>
                      </a:pPr>
                      <a:r>
                        <a:rPr lang="en-US" sz="1600">
                          <a:solidFill>
                            <a:srgbClr val="000000"/>
                          </a:solidFill>
                          <a:effectLst/>
                          <a:latin typeface="+mj-lt"/>
                          <a:ea typeface="Times New Roman" panose="02020603050405020304" pitchFamily="18" charset="0"/>
                          <a:cs typeface="Arial" panose="020B0604020202020204" pitchFamily="34" charset="0"/>
                        </a:rPr>
                        <a:t>Spark’s Transition Radius (mm)</a:t>
                      </a:r>
                      <a:endParaRPr lang="en-US" sz="140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dirty="0">
                          <a:solidFill>
                            <a:srgbClr val="000000"/>
                          </a:solidFill>
                          <a:effectLst/>
                          <a:latin typeface="+mj-lt"/>
                          <a:ea typeface="Times New Roman" panose="02020603050405020304" pitchFamily="18" charset="0"/>
                          <a:cs typeface="Arial" panose="020B0604020202020204" pitchFamily="34" charset="0"/>
                        </a:rPr>
                        <a:t>0.5</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24879289"/>
                  </a:ext>
                </a:extLst>
              </a:tr>
            </a:tbl>
          </a:graphicData>
        </a:graphic>
      </p:graphicFrame>
      <p:sp>
        <p:nvSpPr>
          <p:cNvPr id="15" name="Rectangle 14"/>
          <p:cNvSpPr/>
          <p:nvPr/>
        </p:nvSpPr>
        <p:spPr>
          <a:xfrm>
            <a:off x="357614" y="1632103"/>
            <a:ext cx="4519186" cy="463397"/>
          </a:xfrm>
          <a:prstGeom prst="rect">
            <a:avLst/>
          </a:prstGeom>
        </p:spPr>
        <p:txBody>
          <a:bodyPr wrap="none">
            <a:spAutoFit/>
          </a:bodyPr>
          <a:lstStyle/>
          <a:p>
            <a:pPr marL="228600" marR="0">
              <a:lnSpc>
                <a:spcPct val="150000"/>
              </a:lnSpc>
              <a:spcBef>
                <a:spcPts val="0"/>
              </a:spcBef>
              <a:spcAft>
                <a:spcPts val="1000"/>
              </a:spcAft>
            </a:pPr>
            <a:r>
              <a:rPr lang="en-US" dirty="0">
                <a:solidFill>
                  <a:srgbClr val="0070C0"/>
                </a:solidFill>
                <a:latin typeface="+mj-lt"/>
                <a:ea typeface="Calibri" panose="020F0502020204030204" pitchFamily="34" charset="0"/>
                <a:cs typeface="Arial" panose="020B0604020202020204" pitchFamily="34" charset="0"/>
              </a:rPr>
              <a:t>Numerical model settings of the spark plug</a:t>
            </a:r>
            <a:endParaRPr lang="en-US" sz="1100" b="1" dirty="0">
              <a:solidFill>
                <a:srgbClr val="0070C0"/>
              </a:solidFill>
              <a:effectLst/>
              <a:latin typeface="+mj-lt"/>
              <a:ea typeface="Calibri" panose="020F0502020204030204" pitchFamily="34" charset="0"/>
              <a:cs typeface="Arial" panose="020B060402020202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514581798"/>
              </p:ext>
            </p:extLst>
          </p:nvPr>
        </p:nvGraphicFramePr>
        <p:xfrm>
          <a:off x="5422933" y="2204981"/>
          <a:ext cx="3608748" cy="4049515"/>
        </p:xfrm>
        <a:graphic>
          <a:graphicData uri="http://schemas.openxmlformats.org/drawingml/2006/table">
            <a:tbl>
              <a:tblPr firstRow="1" firstCol="1" bandRow="1"/>
              <a:tblGrid>
                <a:gridCol w="2120867">
                  <a:extLst>
                    <a:ext uri="{9D8B030D-6E8A-4147-A177-3AD203B41FA5}">
                      <a16:colId xmlns="" xmlns:a16="http://schemas.microsoft.com/office/drawing/2014/main" val="2853531568"/>
                    </a:ext>
                  </a:extLst>
                </a:gridCol>
                <a:gridCol w="1487881">
                  <a:extLst>
                    <a:ext uri="{9D8B030D-6E8A-4147-A177-3AD203B41FA5}">
                      <a16:colId xmlns="" xmlns:a16="http://schemas.microsoft.com/office/drawing/2014/main" val="3154038191"/>
                    </a:ext>
                  </a:extLst>
                </a:gridCol>
              </a:tblGrid>
              <a:tr h="538219">
                <a:tc>
                  <a:txBody>
                    <a:bodyPr/>
                    <a:lstStyle/>
                    <a:p>
                      <a:pPr marL="0" marR="0" algn="l">
                        <a:lnSpc>
                          <a:spcPct val="200000"/>
                        </a:lnSpc>
                        <a:spcBef>
                          <a:spcPts val="0"/>
                        </a:spcBef>
                        <a:spcAft>
                          <a:spcPts val="1000"/>
                        </a:spcAft>
                      </a:pPr>
                      <a:r>
                        <a:rPr lang="en-US" sz="1600" b="1" dirty="0">
                          <a:solidFill>
                            <a:srgbClr val="000000"/>
                          </a:solidFill>
                          <a:effectLst/>
                          <a:latin typeface="+mj-lt"/>
                          <a:ea typeface="Times New Roman" panose="02020603050405020304" pitchFamily="18" charset="0"/>
                          <a:cs typeface="Arial" panose="020B0604020202020204" pitchFamily="34" charset="0"/>
                        </a:rPr>
                        <a:t>Parameter</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l">
                        <a:lnSpc>
                          <a:spcPct val="200000"/>
                        </a:lnSpc>
                        <a:spcBef>
                          <a:spcPts val="0"/>
                        </a:spcBef>
                        <a:spcAft>
                          <a:spcPts val="1000"/>
                        </a:spcAft>
                      </a:pPr>
                      <a:r>
                        <a:rPr lang="en-US" sz="1600" b="1" dirty="0">
                          <a:solidFill>
                            <a:srgbClr val="000000"/>
                          </a:solidFill>
                          <a:effectLst/>
                          <a:latin typeface="+mj-lt"/>
                          <a:ea typeface="Times New Roman" panose="02020603050405020304" pitchFamily="18" charset="0"/>
                          <a:cs typeface="Arial" panose="020B0604020202020204" pitchFamily="34" charset="0"/>
                        </a:rPr>
                        <a:t>Type (or Value)</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671837818"/>
                  </a:ext>
                </a:extLst>
              </a:tr>
              <a:tr h="304800">
                <a:tc>
                  <a:txBody>
                    <a:bodyPr/>
                    <a:lstStyle/>
                    <a:p>
                      <a:pPr marL="0" marR="0" algn="l">
                        <a:lnSpc>
                          <a:spcPct val="115000"/>
                        </a:lnSpc>
                        <a:spcBef>
                          <a:spcPts val="0"/>
                        </a:spcBef>
                        <a:spcAft>
                          <a:spcPts val="1000"/>
                        </a:spcAft>
                      </a:pPr>
                      <a:r>
                        <a:rPr lang="en-US" sz="1600">
                          <a:solidFill>
                            <a:srgbClr val="000000"/>
                          </a:solidFill>
                          <a:effectLst/>
                          <a:latin typeface="+mj-lt"/>
                          <a:ea typeface="Times New Roman" panose="02020603050405020304" pitchFamily="18" charset="0"/>
                          <a:cs typeface="Arial" panose="020B0604020202020204" pitchFamily="34" charset="0"/>
                        </a:rPr>
                        <a:t>Solution Scheme</a:t>
                      </a:r>
                      <a:endParaRPr lang="en-US" sz="140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a:solidFill>
                            <a:srgbClr val="000000"/>
                          </a:solidFill>
                          <a:effectLst/>
                          <a:latin typeface="+mj-lt"/>
                          <a:ea typeface="Times New Roman" panose="02020603050405020304" pitchFamily="18" charset="0"/>
                          <a:cs typeface="Arial" panose="020B0604020202020204" pitchFamily="34" charset="0"/>
                        </a:rPr>
                        <a:t>Coupled</a:t>
                      </a:r>
                      <a:endParaRPr lang="en-US" sz="140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4953331"/>
                  </a:ext>
                </a:extLst>
              </a:tr>
              <a:tr h="304800">
                <a:tc>
                  <a:txBody>
                    <a:bodyPr/>
                    <a:lstStyle/>
                    <a:p>
                      <a:pPr marL="0" marR="0" algn="l">
                        <a:lnSpc>
                          <a:spcPct val="115000"/>
                        </a:lnSpc>
                        <a:spcBef>
                          <a:spcPts val="0"/>
                        </a:spcBef>
                        <a:spcAft>
                          <a:spcPts val="1000"/>
                        </a:spcAft>
                      </a:pPr>
                      <a:r>
                        <a:rPr lang="en-US" sz="1600" dirty="0">
                          <a:solidFill>
                            <a:srgbClr val="000000"/>
                          </a:solidFill>
                          <a:effectLst/>
                          <a:latin typeface="+mj-lt"/>
                          <a:ea typeface="Times New Roman" panose="02020603050405020304" pitchFamily="18" charset="0"/>
                          <a:cs typeface="Arial" panose="020B0604020202020204" pitchFamily="34" charset="0"/>
                        </a:rPr>
                        <a:t>Solution Initialization</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a:solidFill>
                            <a:srgbClr val="000000"/>
                          </a:solidFill>
                          <a:effectLst/>
                          <a:latin typeface="+mj-lt"/>
                          <a:ea typeface="Times New Roman" panose="02020603050405020304" pitchFamily="18" charset="0"/>
                          <a:cs typeface="Arial" panose="020B0604020202020204" pitchFamily="34" charset="0"/>
                        </a:rPr>
                        <a:t>Standard</a:t>
                      </a:r>
                      <a:endParaRPr lang="en-US" sz="140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68814574"/>
                  </a:ext>
                </a:extLst>
              </a:tr>
              <a:tr h="304800">
                <a:tc>
                  <a:txBody>
                    <a:bodyPr/>
                    <a:lstStyle/>
                    <a:p>
                      <a:pPr marL="0" marR="0" algn="l">
                        <a:lnSpc>
                          <a:spcPct val="115000"/>
                        </a:lnSpc>
                        <a:spcBef>
                          <a:spcPts val="0"/>
                        </a:spcBef>
                        <a:spcAft>
                          <a:spcPts val="1000"/>
                        </a:spcAft>
                      </a:pPr>
                      <a:r>
                        <a:rPr lang="en-US" sz="1600">
                          <a:solidFill>
                            <a:srgbClr val="000000"/>
                          </a:solidFill>
                          <a:effectLst/>
                          <a:latin typeface="+mj-lt"/>
                          <a:ea typeface="Times New Roman" panose="02020603050405020304" pitchFamily="18" charset="0"/>
                          <a:cs typeface="Arial" panose="020B0604020202020204" pitchFamily="34" charset="0"/>
                        </a:rPr>
                        <a:t>Initial Pressure (atm)</a:t>
                      </a:r>
                      <a:endParaRPr lang="en-US" sz="140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a:solidFill>
                            <a:srgbClr val="000000"/>
                          </a:solidFill>
                          <a:effectLst/>
                          <a:latin typeface="+mj-lt"/>
                          <a:ea typeface="Times New Roman" panose="02020603050405020304" pitchFamily="18" charset="0"/>
                          <a:cs typeface="Arial" panose="020B0604020202020204" pitchFamily="34" charset="0"/>
                        </a:rPr>
                        <a:t>1</a:t>
                      </a:r>
                      <a:endParaRPr lang="en-US" sz="140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29388957"/>
                  </a:ext>
                </a:extLst>
              </a:tr>
              <a:tr h="304800">
                <a:tc>
                  <a:txBody>
                    <a:bodyPr/>
                    <a:lstStyle/>
                    <a:p>
                      <a:pPr marL="0" marR="0" algn="l">
                        <a:lnSpc>
                          <a:spcPct val="115000"/>
                        </a:lnSpc>
                        <a:spcBef>
                          <a:spcPts val="0"/>
                        </a:spcBef>
                        <a:spcAft>
                          <a:spcPts val="1000"/>
                        </a:spcAft>
                      </a:pPr>
                      <a:r>
                        <a:rPr lang="en-US" sz="1600">
                          <a:solidFill>
                            <a:srgbClr val="000000"/>
                          </a:solidFill>
                          <a:effectLst/>
                          <a:latin typeface="+mj-lt"/>
                          <a:ea typeface="Times New Roman" panose="02020603050405020304" pitchFamily="18" charset="0"/>
                          <a:cs typeface="Arial" panose="020B0604020202020204" pitchFamily="34" charset="0"/>
                        </a:rPr>
                        <a:t>Initial Temperature (K)</a:t>
                      </a:r>
                      <a:endParaRPr lang="en-US" sz="140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a:solidFill>
                            <a:srgbClr val="000000"/>
                          </a:solidFill>
                          <a:effectLst/>
                          <a:latin typeface="+mj-lt"/>
                          <a:ea typeface="Times New Roman" panose="02020603050405020304" pitchFamily="18" charset="0"/>
                          <a:cs typeface="Arial" panose="020B0604020202020204" pitchFamily="34" charset="0"/>
                        </a:rPr>
                        <a:t>463</a:t>
                      </a:r>
                      <a:endParaRPr lang="en-US" sz="140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20497784"/>
                  </a:ext>
                </a:extLst>
              </a:tr>
              <a:tr h="304800">
                <a:tc>
                  <a:txBody>
                    <a:bodyPr/>
                    <a:lstStyle/>
                    <a:p>
                      <a:pPr marL="0" marR="0" algn="l">
                        <a:lnSpc>
                          <a:spcPct val="115000"/>
                        </a:lnSpc>
                        <a:spcBef>
                          <a:spcPts val="0"/>
                        </a:spcBef>
                        <a:spcAft>
                          <a:spcPts val="1000"/>
                        </a:spcAft>
                      </a:pPr>
                      <a:r>
                        <a:rPr lang="en-US" sz="1600" dirty="0">
                          <a:solidFill>
                            <a:srgbClr val="000000"/>
                          </a:solidFill>
                          <a:effectLst/>
                          <a:latin typeface="+mj-lt"/>
                          <a:ea typeface="Times New Roman" panose="02020603050405020304" pitchFamily="18" charset="0"/>
                          <a:cs typeface="Arial" panose="020B0604020202020204" pitchFamily="34" charset="0"/>
                        </a:rPr>
                        <a:t>Integral Length Scale, </a:t>
                      </a:r>
                      <a:r>
                        <a:rPr lang="en-US" sz="1600" i="1" dirty="0">
                          <a:solidFill>
                            <a:srgbClr val="000000"/>
                          </a:solidFill>
                          <a:effectLst/>
                          <a:latin typeface="+mj-lt"/>
                          <a:ea typeface="Times New Roman" panose="02020603050405020304" pitchFamily="18" charset="0"/>
                          <a:cs typeface="Arial" panose="020B0604020202020204" pitchFamily="34" charset="0"/>
                        </a:rPr>
                        <a:t>L</a:t>
                      </a:r>
                      <a:r>
                        <a:rPr lang="en-US" sz="1600" i="1" baseline="-25000" dirty="0">
                          <a:solidFill>
                            <a:srgbClr val="000000"/>
                          </a:solidFill>
                          <a:effectLst/>
                          <a:latin typeface="+mj-lt"/>
                          <a:ea typeface="Times New Roman" panose="02020603050405020304" pitchFamily="18" charset="0"/>
                          <a:cs typeface="Arial" panose="020B0604020202020204" pitchFamily="34" charset="0"/>
                        </a:rPr>
                        <a:t>t</a:t>
                      </a:r>
                      <a:r>
                        <a:rPr lang="en-US" sz="1600" dirty="0">
                          <a:solidFill>
                            <a:srgbClr val="000000"/>
                          </a:solidFill>
                          <a:effectLst/>
                          <a:latin typeface="+mj-lt"/>
                          <a:ea typeface="Times New Roman" panose="02020603050405020304" pitchFamily="18" charset="0"/>
                          <a:cs typeface="Arial" panose="020B0604020202020204" pitchFamily="34" charset="0"/>
                        </a:rPr>
                        <a:t> (mm)</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a:solidFill>
                            <a:srgbClr val="000000"/>
                          </a:solidFill>
                          <a:effectLst/>
                          <a:latin typeface="+mj-lt"/>
                          <a:ea typeface="Times New Roman" panose="02020603050405020304" pitchFamily="18" charset="0"/>
                          <a:cs typeface="Arial" panose="020B0604020202020204" pitchFamily="34" charset="0"/>
                        </a:rPr>
                        <a:t>20</a:t>
                      </a:r>
                      <a:endParaRPr lang="en-US" sz="140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99998728"/>
                  </a:ext>
                </a:extLst>
              </a:tr>
              <a:tr h="304800">
                <a:tc>
                  <a:txBody>
                    <a:bodyPr/>
                    <a:lstStyle/>
                    <a:p>
                      <a:pPr marL="0" marR="0" algn="l">
                        <a:lnSpc>
                          <a:spcPct val="115000"/>
                        </a:lnSpc>
                        <a:spcBef>
                          <a:spcPts val="0"/>
                        </a:spcBef>
                        <a:spcAft>
                          <a:spcPts val="1000"/>
                        </a:spcAft>
                      </a:pPr>
                      <a:r>
                        <a:rPr lang="en-US" sz="1600">
                          <a:solidFill>
                            <a:srgbClr val="000000"/>
                          </a:solidFill>
                          <a:effectLst/>
                          <a:latin typeface="+mj-lt"/>
                          <a:ea typeface="Times New Roman" panose="02020603050405020304" pitchFamily="18" charset="0"/>
                          <a:cs typeface="Arial" panose="020B0604020202020204" pitchFamily="34" charset="0"/>
                        </a:rPr>
                        <a:t>Reaction Progress Variable, </a:t>
                      </a:r>
                      <a:r>
                        <a:rPr lang="en-US" sz="1600" i="1">
                          <a:solidFill>
                            <a:srgbClr val="000000"/>
                          </a:solidFill>
                          <a:effectLst/>
                          <a:latin typeface="+mj-lt"/>
                          <a:ea typeface="Times New Roman" panose="02020603050405020304" pitchFamily="18" charset="0"/>
                          <a:cs typeface="Arial" panose="020B0604020202020204" pitchFamily="34" charset="0"/>
                        </a:rPr>
                        <a:t>C</a:t>
                      </a:r>
                      <a:r>
                        <a:rPr lang="en-US" sz="1600">
                          <a:solidFill>
                            <a:srgbClr val="000000"/>
                          </a:solidFill>
                          <a:effectLst/>
                          <a:latin typeface="+mj-lt"/>
                          <a:ea typeface="Times New Roman" panose="02020603050405020304" pitchFamily="18" charset="0"/>
                          <a:cs typeface="Arial" panose="020B0604020202020204" pitchFamily="34" charset="0"/>
                        </a:rPr>
                        <a:t> at t=0s</a:t>
                      </a:r>
                      <a:endParaRPr lang="en-US" sz="140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a:solidFill>
                            <a:srgbClr val="000000"/>
                          </a:solidFill>
                          <a:effectLst/>
                          <a:latin typeface="+mj-lt"/>
                          <a:ea typeface="Times New Roman" panose="02020603050405020304" pitchFamily="18" charset="0"/>
                          <a:cs typeface="Arial" panose="020B0604020202020204" pitchFamily="34" charset="0"/>
                        </a:rPr>
                        <a:t>Zero (at All Zones)</a:t>
                      </a:r>
                      <a:endParaRPr lang="en-US" sz="140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81920671"/>
                  </a:ext>
                </a:extLst>
              </a:tr>
              <a:tr h="304800">
                <a:tc>
                  <a:txBody>
                    <a:bodyPr/>
                    <a:lstStyle/>
                    <a:p>
                      <a:pPr marL="0" marR="0" algn="l">
                        <a:lnSpc>
                          <a:spcPct val="115000"/>
                        </a:lnSpc>
                        <a:spcBef>
                          <a:spcPts val="0"/>
                        </a:spcBef>
                        <a:spcAft>
                          <a:spcPts val="1000"/>
                        </a:spcAft>
                      </a:pPr>
                      <a:r>
                        <a:rPr lang="en-US" sz="1600">
                          <a:solidFill>
                            <a:srgbClr val="000000"/>
                          </a:solidFill>
                          <a:effectLst/>
                          <a:latin typeface="+mj-lt"/>
                          <a:ea typeface="Times New Roman" panose="02020603050405020304" pitchFamily="18" charset="0"/>
                          <a:cs typeface="Arial" panose="020B0604020202020204" pitchFamily="34" charset="0"/>
                        </a:rPr>
                        <a:t>Time Step Size (s)</a:t>
                      </a:r>
                      <a:endParaRPr lang="en-US" sz="140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a:solidFill>
                            <a:srgbClr val="000000"/>
                          </a:solidFill>
                          <a:effectLst/>
                          <a:latin typeface="+mj-lt"/>
                          <a:ea typeface="Times New Roman" panose="02020603050405020304" pitchFamily="18" charset="0"/>
                          <a:cs typeface="Arial" panose="020B0604020202020204" pitchFamily="34" charset="0"/>
                        </a:rPr>
                        <a:t>0.00025</a:t>
                      </a:r>
                      <a:endParaRPr lang="en-US" sz="140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17669994"/>
                  </a:ext>
                </a:extLst>
              </a:tr>
              <a:tr h="304800">
                <a:tc>
                  <a:txBody>
                    <a:bodyPr/>
                    <a:lstStyle/>
                    <a:p>
                      <a:pPr marL="0" marR="0" algn="l">
                        <a:lnSpc>
                          <a:spcPct val="115000"/>
                        </a:lnSpc>
                        <a:spcBef>
                          <a:spcPts val="0"/>
                        </a:spcBef>
                        <a:spcAft>
                          <a:spcPts val="1000"/>
                        </a:spcAft>
                      </a:pPr>
                      <a:r>
                        <a:rPr lang="en-US" sz="1600">
                          <a:solidFill>
                            <a:srgbClr val="000000"/>
                          </a:solidFill>
                          <a:effectLst/>
                          <a:latin typeface="+mj-lt"/>
                          <a:ea typeface="Times New Roman" panose="02020603050405020304" pitchFamily="18" charset="0"/>
                          <a:cs typeface="Arial" panose="020B0604020202020204" pitchFamily="34" charset="0"/>
                        </a:rPr>
                        <a:t>Number of Time Steps</a:t>
                      </a:r>
                      <a:endParaRPr lang="en-US" sz="140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a:solidFill>
                            <a:srgbClr val="000000"/>
                          </a:solidFill>
                          <a:effectLst/>
                          <a:latin typeface="+mj-lt"/>
                          <a:ea typeface="Times New Roman" panose="02020603050405020304" pitchFamily="18" charset="0"/>
                          <a:cs typeface="Arial" panose="020B0604020202020204" pitchFamily="34" charset="0"/>
                        </a:rPr>
                        <a:t>120</a:t>
                      </a:r>
                      <a:endParaRPr lang="en-US" sz="140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35396416"/>
                  </a:ext>
                </a:extLst>
              </a:tr>
              <a:tr h="304800">
                <a:tc>
                  <a:txBody>
                    <a:bodyPr/>
                    <a:lstStyle/>
                    <a:p>
                      <a:pPr marL="0" marR="0" algn="l">
                        <a:lnSpc>
                          <a:spcPct val="115000"/>
                        </a:lnSpc>
                        <a:spcBef>
                          <a:spcPts val="0"/>
                        </a:spcBef>
                        <a:spcAft>
                          <a:spcPts val="1000"/>
                        </a:spcAft>
                      </a:pPr>
                      <a:r>
                        <a:rPr lang="en-US" sz="1600">
                          <a:solidFill>
                            <a:srgbClr val="000000"/>
                          </a:solidFill>
                          <a:effectLst/>
                          <a:latin typeface="+mj-lt"/>
                          <a:ea typeface="Times New Roman" panose="02020603050405020304" pitchFamily="18" charset="0"/>
                          <a:cs typeface="Arial" panose="020B0604020202020204" pitchFamily="34" charset="0"/>
                        </a:rPr>
                        <a:t>Maximum Iterations/Time Step</a:t>
                      </a:r>
                      <a:endParaRPr lang="en-US" sz="140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600" dirty="0">
                          <a:solidFill>
                            <a:srgbClr val="000000"/>
                          </a:solidFill>
                          <a:effectLst/>
                          <a:latin typeface="+mj-lt"/>
                          <a:ea typeface="Times New Roman" panose="02020603050405020304" pitchFamily="18" charset="0"/>
                          <a:cs typeface="Arial" panose="020B0604020202020204" pitchFamily="34" charset="0"/>
                        </a:rPr>
                        <a:t>25</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24879289"/>
                  </a:ext>
                </a:extLst>
              </a:tr>
            </a:tbl>
          </a:graphicData>
        </a:graphic>
      </p:graphicFrame>
      <p:sp>
        <p:nvSpPr>
          <p:cNvPr id="13" name="Rectangle 12"/>
          <p:cNvSpPr/>
          <p:nvPr/>
        </p:nvSpPr>
        <p:spPr>
          <a:xfrm>
            <a:off x="5865479" y="1632103"/>
            <a:ext cx="2422458" cy="463397"/>
          </a:xfrm>
          <a:prstGeom prst="rect">
            <a:avLst/>
          </a:prstGeom>
        </p:spPr>
        <p:txBody>
          <a:bodyPr wrap="none">
            <a:spAutoFit/>
          </a:bodyPr>
          <a:lstStyle/>
          <a:p>
            <a:pPr marL="228600" marR="0">
              <a:lnSpc>
                <a:spcPct val="150000"/>
              </a:lnSpc>
              <a:spcBef>
                <a:spcPts val="0"/>
              </a:spcBef>
              <a:spcAft>
                <a:spcPts val="1000"/>
              </a:spcAft>
            </a:pPr>
            <a:r>
              <a:rPr lang="en-US" dirty="0">
                <a:solidFill>
                  <a:srgbClr val="0070C0"/>
                </a:solidFill>
                <a:latin typeface="+mj-lt"/>
                <a:ea typeface="Calibri" panose="020F0502020204030204" pitchFamily="34" charset="0"/>
                <a:cs typeface="Arial" panose="020B0604020202020204" pitchFamily="34" charset="0"/>
              </a:rPr>
              <a:t>Solution initialization</a:t>
            </a:r>
            <a:endParaRPr lang="en-US" sz="1100" b="1" dirty="0">
              <a:solidFill>
                <a:srgbClr val="0070C0"/>
              </a:solidFill>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14622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481" y="381000"/>
            <a:ext cx="8839200" cy="4724400"/>
          </a:xfrm>
        </p:spPr>
        <p:txBody>
          <a:bodyPr>
            <a:normAutofit/>
          </a:bodyPr>
          <a:lstStyle/>
          <a:p>
            <a:pPr marL="0" indent="0" algn="just" rtl="0">
              <a:spcBef>
                <a:spcPts val="600"/>
              </a:spcBef>
              <a:buNone/>
            </a:pPr>
            <a:endParaRPr lang="en-GB" sz="2800" b="1" u="sng" dirty="0">
              <a:solidFill>
                <a:srgbClr val="C00000"/>
              </a:solidFill>
            </a:endParaRPr>
          </a:p>
          <a:p>
            <a:pPr marL="0" indent="0" algn="just" rtl="0">
              <a:buNone/>
            </a:pPr>
            <a:endParaRPr lang="en-GB" sz="2000" dirty="0">
              <a:latin typeface="Times New Roman"/>
              <a:ea typeface="Calibri"/>
            </a:endParaRPr>
          </a:p>
        </p:txBody>
      </p:sp>
      <p:sp>
        <p:nvSpPr>
          <p:cNvPr id="5" name="Slide Number Placeholder 4"/>
          <p:cNvSpPr>
            <a:spLocks noGrp="1"/>
          </p:cNvSpPr>
          <p:nvPr>
            <p:ph type="sldNum" sz="quarter" idx="12"/>
          </p:nvPr>
        </p:nvSpPr>
        <p:spPr>
          <a:xfrm>
            <a:off x="7986464" y="6520259"/>
            <a:ext cx="762000" cy="365125"/>
          </a:xfrm>
        </p:spPr>
        <p:txBody>
          <a:bodyPr/>
          <a:lstStyle/>
          <a:p>
            <a:pPr algn="r"/>
            <a:fld id="{B6F15528-21DE-4FAA-801E-634DDDAF4B2B}" type="slidenum">
              <a:rPr lang="en-US" sz="1400" smtClean="0">
                <a:solidFill>
                  <a:prstClr val="black"/>
                </a:solidFill>
              </a:rPr>
              <a:pPr algn="r"/>
              <a:t>17</a:t>
            </a:fld>
            <a:endParaRPr lang="en-US" sz="1400" dirty="0">
              <a:solidFill>
                <a:prstClr val="black"/>
              </a:solidFill>
            </a:endParaRPr>
          </a:p>
        </p:txBody>
      </p:sp>
      <p:sp>
        <p:nvSpPr>
          <p:cNvPr id="10" name="TextBox 9"/>
          <p:cNvSpPr txBox="1"/>
          <p:nvPr/>
        </p:nvSpPr>
        <p:spPr>
          <a:xfrm>
            <a:off x="4876800" y="1981200"/>
            <a:ext cx="381000" cy="369332"/>
          </a:xfrm>
          <a:prstGeom prst="rect">
            <a:avLst/>
          </a:prstGeom>
          <a:solidFill>
            <a:schemeClr val="bg1"/>
          </a:solidFill>
        </p:spPr>
        <p:txBody>
          <a:bodyPr wrap="square" rtlCol="0">
            <a:spAutoFit/>
          </a:bodyPr>
          <a:lstStyle/>
          <a:p>
            <a:endParaRPr lang="en-US" dirty="0"/>
          </a:p>
        </p:txBody>
      </p:sp>
      <p:sp>
        <p:nvSpPr>
          <p:cNvPr id="9" name="Title 2"/>
          <p:cNvSpPr txBox="1">
            <a:spLocks/>
          </p:cNvSpPr>
          <p:nvPr/>
        </p:nvSpPr>
        <p:spPr>
          <a:xfrm>
            <a:off x="58337" y="-22633"/>
            <a:ext cx="8229600" cy="1143000"/>
          </a:xfrm>
          <a:prstGeom prst="rect">
            <a:avLst/>
          </a:prstGeom>
        </p:spPr>
        <p:txBody>
          <a:bodyPr vert="horz" lIns="91440" tIns="45720" rIns="91440" bIns="45720" rtlCol="1" anchor="ctr">
            <a:noAutofit/>
          </a:bodyPr>
          <a:lstStyle/>
          <a:p>
            <a:pPr lvl="0" algn="just">
              <a:spcBef>
                <a:spcPct val="0"/>
              </a:spcBef>
              <a:defRPr/>
            </a:pPr>
            <a:r>
              <a:rPr lang="en-US" sz="4000" b="1" dirty="0" smtClean="0">
                <a:solidFill>
                  <a:srgbClr val="C00000"/>
                </a:solidFill>
                <a:effectLst>
                  <a:outerShdw blurRad="38100" dist="38100" dir="2700000" algn="tl">
                    <a:srgbClr val="000000">
                      <a:alpha val="43137"/>
                    </a:srgbClr>
                  </a:outerShdw>
                </a:effectLst>
                <a:latin typeface="+mj-lt"/>
                <a:ea typeface="+mj-ea"/>
                <a:cs typeface="Times New Roman" pitchFamily="18" charset="0"/>
              </a:rPr>
              <a:t>b. Numerical Simulation Approach</a:t>
            </a:r>
            <a:endParaRPr lang="en-US" sz="4000" b="1" dirty="0">
              <a:solidFill>
                <a:srgbClr val="C00000"/>
              </a:solidFill>
              <a:effectLst>
                <a:outerShdw blurRad="38100" dist="38100" dir="2700000" algn="tl">
                  <a:srgbClr val="000000">
                    <a:alpha val="43137"/>
                  </a:srgbClr>
                </a:outerShdw>
              </a:effectLst>
              <a:latin typeface="+mj-lt"/>
              <a:ea typeface="+mj-ea"/>
              <a:cs typeface="Times New Roman" pitchFamily="18" charset="0"/>
            </a:endParaRPr>
          </a:p>
        </p:txBody>
      </p:sp>
      <p:sp>
        <p:nvSpPr>
          <p:cNvPr id="8" name="Rectangle 7"/>
          <p:cNvSpPr/>
          <p:nvPr/>
        </p:nvSpPr>
        <p:spPr>
          <a:xfrm>
            <a:off x="-68060" y="1000706"/>
            <a:ext cx="9245256" cy="523220"/>
          </a:xfrm>
          <a:prstGeom prst="rect">
            <a:avLst/>
          </a:prstGeom>
        </p:spPr>
        <p:txBody>
          <a:bodyPr wrap="square">
            <a:spAutoFit/>
          </a:bodyPr>
          <a:lstStyle/>
          <a:p>
            <a:pPr marL="171450" indent="-171450"/>
            <a:r>
              <a:rPr lang="en-US" sz="2800" b="1" dirty="0"/>
              <a:t>  </a:t>
            </a:r>
            <a:r>
              <a:rPr lang="en-US" sz="2800" b="1" dirty="0" smtClean="0"/>
              <a:t>Tested Fuels Blends</a:t>
            </a:r>
            <a:endParaRPr lang="en-US" dirty="0">
              <a:solidFill>
                <a:schemeClr val="accent4">
                  <a:lumMod val="75000"/>
                </a:schemeClr>
              </a:solidFill>
              <a:latin typeface="+mj-lt"/>
            </a:endParaRPr>
          </a:p>
        </p:txBody>
      </p:sp>
      <p:graphicFrame>
        <p:nvGraphicFramePr>
          <p:cNvPr id="11" name="Table 10"/>
          <p:cNvGraphicFramePr>
            <a:graphicFrameLocks noGrp="1"/>
          </p:cNvGraphicFramePr>
          <p:nvPr>
            <p:extLst>
              <p:ext uri="{D42A27DB-BD31-4B8C-83A1-F6EECF244321}">
                <p14:modId xmlns:p14="http://schemas.microsoft.com/office/powerpoint/2010/main" val="2500212940"/>
              </p:ext>
            </p:extLst>
          </p:nvPr>
        </p:nvGraphicFramePr>
        <p:xfrm>
          <a:off x="192481" y="1905000"/>
          <a:ext cx="4538803" cy="4648200"/>
        </p:xfrm>
        <a:graphic>
          <a:graphicData uri="http://schemas.openxmlformats.org/drawingml/2006/table">
            <a:tbl>
              <a:tblPr firstRow="1" firstCol="1" bandRow="1"/>
              <a:tblGrid>
                <a:gridCol w="1407719">
                  <a:extLst>
                    <a:ext uri="{9D8B030D-6E8A-4147-A177-3AD203B41FA5}">
                      <a16:colId xmlns="" xmlns:a16="http://schemas.microsoft.com/office/drawing/2014/main" val="2853531568"/>
                    </a:ext>
                  </a:extLst>
                </a:gridCol>
                <a:gridCol w="990600">
                  <a:extLst>
                    <a:ext uri="{9D8B030D-6E8A-4147-A177-3AD203B41FA5}">
                      <a16:colId xmlns="" xmlns:a16="http://schemas.microsoft.com/office/drawing/2014/main" val="3154038191"/>
                    </a:ext>
                  </a:extLst>
                </a:gridCol>
                <a:gridCol w="990600">
                  <a:extLst>
                    <a:ext uri="{9D8B030D-6E8A-4147-A177-3AD203B41FA5}">
                      <a16:colId xmlns="" xmlns:a16="http://schemas.microsoft.com/office/drawing/2014/main" val="1438334966"/>
                    </a:ext>
                  </a:extLst>
                </a:gridCol>
                <a:gridCol w="1149884">
                  <a:extLst>
                    <a:ext uri="{9D8B030D-6E8A-4147-A177-3AD203B41FA5}">
                      <a16:colId xmlns="" xmlns:a16="http://schemas.microsoft.com/office/drawing/2014/main" val="4228411222"/>
                    </a:ext>
                  </a:extLst>
                </a:gridCol>
              </a:tblGrid>
              <a:tr h="468726">
                <a:tc>
                  <a:txBody>
                    <a:bodyPr/>
                    <a:lstStyle/>
                    <a:p>
                      <a:pPr marL="0" marR="0" algn="l">
                        <a:lnSpc>
                          <a:spcPct val="150000"/>
                        </a:lnSpc>
                        <a:spcBef>
                          <a:spcPts val="0"/>
                        </a:spcBef>
                        <a:spcAft>
                          <a:spcPts val="0"/>
                        </a:spcAft>
                      </a:pPr>
                      <a:r>
                        <a:rPr lang="en-US" sz="1600" b="1" dirty="0">
                          <a:effectLst/>
                          <a:latin typeface="+mj-lt"/>
                          <a:ea typeface="Calibri" panose="020F0502020204030204" pitchFamily="34" charset="0"/>
                          <a:cs typeface="Arial" panose="020B0604020202020204" pitchFamily="34" charset="0"/>
                        </a:rPr>
                        <a:t>Properties</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l">
                        <a:lnSpc>
                          <a:spcPct val="150000"/>
                        </a:lnSpc>
                        <a:spcBef>
                          <a:spcPts val="0"/>
                        </a:spcBef>
                        <a:spcAft>
                          <a:spcPts val="0"/>
                        </a:spcAft>
                      </a:pPr>
                      <a:r>
                        <a:rPr lang="en-US" sz="1600" b="1" dirty="0">
                          <a:effectLst/>
                          <a:latin typeface="+mj-lt"/>
                          <a:ea typeface="Calibri" panose="020F0502020204030204" pitchFamily="34" charset="0"/>
                          <a:cs typeface="Arial" panose="020B0604020202020204" pitchFamily="34" charset="0"/>
                        </a:rPr>
                        <a:t>Diesel </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l">
                        <a:lnSpc>
                          <a:spcPct val="150000"/>
                        </a:lnSpc>
                        <a:spcBef>
                          <a:spcPts val="0"/>
                        </a:spcBef>
                        <a:spcAft>
                          <a:spcPts val="0"/>
                        </a:spcAft>
                      </a:pPr>
                      <a:r>
                        <a:rPr lang="en-US" sz="1600" b="1" dirty="0">
                          <a:effectLst/>
                          <a:latin typeface="+mj-lt"/>
                          <a:ea typeface="Calibri" panose="020F0502020204030204" pitchFamily="34" charset="0"/>
                          <a:cs typeface="Arial" panose="020B0604020202020204" pitchFamily="34" charset="0"/>
                        </a:rPr>
                        <a:t>GTL </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l">
                        <a:lnSpc>
                          <a:spcPct val="150000"/>
                        </a:lnSpc>
                        <a:spcBef>
                          <a:spcPts val="0"/>
                        </a:spcBef>
                        <a:spcAft>
                          <a:spcPts val="0"/>
                        </a:spcAft>
                      </a:pPr>
                      <a:r>
                        <a:rPr lang="en-US" sz="1600" b="1" dirty="0">
                          <a:effectLst/>
                          <a:latin typeface="+mj-lt"/>
                          <a:ea typeface="Calibri" panose="020F0502020204030204" pitchFamily="34" charset="0"/>
                          <a:cs typeface="Arial" panose="020B0604020202020204" pitchFamily="34" charset="0"/>
                        </a:rPr>
                        <a:t>50-50 Blend</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671837818"/>
                  </a:ext>
                </a:extLst>
              </a:tr>
              <a:tr h="533924">
                <a:tc>
                  <a:txBody>
                    <a:bodyPr/>
                    <a:lstStyle/>
                    <a:p>
                      <a:pPr marL="0" marR="0" algn="l">
                        <a:lnSpc>
                          <a:spcPct val="107000"/>
                        </a:lnSpc>
                        <a:spcBef>
                          <a:spcPts val="0"/>
                        </a:spcBef>
                        <a:spcAft>
                          <a:spcPts val="0"/>
                        </a:spcAft>
                      </a:pPr>
                      <a:r>
                        <a:rPr lang="en-US" sz="1600" dirty="0">
                          <a:effectLst/>
                          <a:latin typeface="+mj-lt"/>
                          <a:ea typeface="Calibri" panose="020F0502020204030204" pitchFamily="34" charset="0"/>
                          <a:cs typeface="Arial" panose="020B0604020202020204" pitchFamily="34" charset="0"/>
                        </a:rPr>
                        <a:t>H/C Ratio</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600" dirty="0">
                          <a:effectLst/>
                          <a:latin typeface="+mj-lt"/>
                          <a:ea typeface="Calibri" panose="020F0502020204030204" pitchFamily="34" charset="0"/>
                          <a:cs typeface="Arial" panose="020B0604020202020204" pitchFamily="34" charset="0"/>
                        </a:rPr>
                        <a:t>2.125</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600" dirty="0">
                          <a:effectLst/>
                          <a:latin typeface="+mj-lt"/>
                          <a:ea typeface="Calibri" panose="020F0502020204030204" pitchFamily="34" charset="0"/>
                          <a:cs typeface="Arial" panose="020B0604020202020204" pitchFamily="34" charset="0"/>
                        </a:rPr>
                        <a:t>2.1-2.15</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600" dirty="0">
                          <a:effectLst/>
                          <a:latin typeface="+mj-lt"/>
                          <a:ea typeface="Calibri" panose="020F0502020204030204" pitchFamily="34" charset="0"/>
                          <a:cs typeface="Arial" panose="020B0604020202020204" pitchFamily="34" charset="0"/>
                        </a:rPr>
                        <a:t>2.1-2.125</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39756305"/>
                  </a:ext>
                </a:extLst>
              </a:tr>
              <a:tr h="550859">
                <a:tc>
                  <a:txBody>
                    <a:bodyPr/>
                    <a:lstStyle/>
                    <a:p>
                      <a:pPr marL="0" marR="0" algn="l">
                        <a:lnSpc>
                          <a:spcPct val="107000"/>
                        </a:lnSpc>
                        <a:spcBef>
                          <a:spcPts val="0"/>
                        </a:spcBef>
                        <a:spcAft>
                          <a:spcPts val="0"/>
                        </a:spcAft>
                      </a:pPr>
                      <a:r>
                        <a:rPr lang="en-US" sz="1600" dirty="0">
                          <a:effectLst/>
                          <a:latin typeface="+mj-lt"/>
                          <a:ea typeface="Calibri" panose="020F0502020204030204" pitchFamily="34" charset="0"/>
                          <a:cs typeface="Arial" panose="020B0604020202020204" pitchFamily="34" charset="0"/>
                        </a:rPr>
                        <a:t>Approx. Formula</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600">
                          <a:effectLst/>
                          <a:latin typeface="+mj-lt"/>
                          <a:ea typeface="Calibri" panose="020F0502020204030204" pitchFamily="34" charset="0"/>
                          <a:cs typeface="Arial" panose="020B0604020202020204" pitchFamily="34" charset="0"/>
                        </a:rPr>
                        <a:t>C</a:t>
                      </a:r>
                      <a:r>
                        <a:rPr lang="en-US" sz="1600" baseline="-25000">
                          <a:effectLst/>
                          <a:latin typeface="+mj-lt"/>
                          <a:ea typeface="Calibri" panose="020F0502020204030204" pitchFamily="34" charset="0"/>
                          <a:cs typeface="Arial" panose="020B0604020202020204" pitchFamily="34" charset="0"/>
                        </a:rPr>
                        <a:t>16</a:t>
                      </a:r>
                      <a:r>
                        <a:rPr lang="en-US" sz="1600">
                          <a:effectLst/>
                          <a:latin typeface="+mj-lt"/>
                          <a:ea typeface="Calibri" panose="020F0502020204030204" pitchFamily="34" charset="0"/>
                          <a:cs typeface="Arial" panose="020B0604020202020204" pitchFamily="34" charset="0"/>
                        </a:rPr>
                        <a:t>H</a:t>
                      </a:r>
                      <a:r>
                        <a:rPr lang="en-US" sz="1600" baseline="-25000">
                          <a:effectLst/>
                          <a:latin typeface="+mj-lt"/>
                          <a:ea typeface="Calibri" panose="020F0502020204030204" pitchFamily="34" charset="0"/>
                          <a:cs typeface="Arial" panose="020B0604020202020204" pitchFamily="34" charset="0"/>
                        </a:rPr>
                        <a:t>34</a:t>
                      </a:r>
                      <a:endParaRPr lang="en-US" sz="140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600" dirty="0">
                          <a:effectLst/>
                          <a:latin typeface="+mj-lt"/>
                          <a:ea typeface="Calibri" panose="020F0502020204030204" pitchFamily="34" charset="0"/>
                          <a:cs typeface="Arial" panose="020B0604020202020204" pitchFamily="34" charset="0"/>
                        </a:rPr>
                        <a:t>C</a:t>
                      </a:r>
                      <a:r>
                        <a:rPr lang="en-US" sz="1600" baseline="-25000" dirty="0">
                          <a:effectLst/>
                          <a:latin typeface="+mj-lt"/>
                          <a:ea typeface="Calibri" panose="020F0502020204030204" pitchFamily="34" charset="0"/>
                          <a:cs typeface="Arial" panose="020B0604020202020204" pitchFamily="34" charset="0"/>
                        </a:rPr>
                        <a:t>16</a:t>
                      </a:r>
                      <a:r>
                        <a:rPr lang="en-US" sz="1600" dirty="0">
                          <a:effectLst/>
                          <a:latin typeface="+mj-lt"/>
                          <a:ea typeface="Calibri" panose="020F0502020204030204" pitchFamily="34" charset="0"/>
                          <a:cs typeface="Arial" panose="020B0604020202020204" pitchFamily="34" charset="0"/>
                        </a:rPr>
                        <a:t>H</a:t>
                      </a:r>
                      <a:r>
                        <a:rPr lang="en-US" sz="1600" baseline="-25000" dirty="0">
                          <a:effectLst/>
                          <a:latin typeface="+mj-lt"/>
                          <a:ea typeface="Calibri" panose="020F0502020204030204" pitchFamily="34" charset="0"/>
                          <a:cs typeface="Arial" panose="020B0604020202020204" pitchFamily="34" charset="0"/>
                        </a:rPr>
                        <a:t>34</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600" dirty="0">
                          <a:effectLst/>
                          <a:latin typeface="+mj-lt"/>
                          <a:ea typeface="Calibri" panose="020F0502020204030204" pitchFamily="34" charset="0"/>
                          <a:cs typeface="Arial" panose="020B0604020202020204" pitchFamily="34" charset="0"/>
                        </a:rPr>
                        <a:t>C</a:t>
                      </a:r>
                      <a:r>
                        <a:rPr lang="en-US" sz="1600" baseline="-25000" dirty="0">
                          <a:effectLst/>
                          <a:latin typeface="+mj-lt"/>
                          <a:ea typeface="Calibri" panose="020F0502020204030204" pitchFamily="34" charset="0"/>
                          <a:cs typeface="Arial" panose="020B0604020202020204" pitchFamily="34" charset="0"/>
                        </a:rPr>
                        <a:t>16</a:t>
                      </a:r>
                      <a:r>
                        <a:rPr lang="en-US" sz="1600" dirty="0">
                          <a:effectLst/>
                          <a:latin typeface="+mj-lt"/>
                          <a:ea typeface="Calibri" panose="020F0502020204030204" pitchFamily="34" charset="0"/>
                          <a:cs typeface="Arial" panose="020B0604020202020204" pitchFamily="34" charset="0"/>
                        </a:rPr>
                        <a:t>H</a:t>
                      </a:r>
                      <a:r>
                        <a:rPr lang="en-US" sz="1600" baseline="-25000" dirty="0">
                          <a:effectLst/>
                          <a:latin typeface="+mj-lt"/>
                          <a:ea typeface="Calibri" panose="020F0502020204030204" pitchFamily="34" charset="0"/>
                          <a:cs typeface="Arial" panose="020B0604020202020204" pitchFamily="34" charset="0"/>
                        </a:rPr>
                        <a:t>34</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24506471"/>
                  </a:ext>
                </a:extLst>
              </a:tr>
              <a:tr h="603059">
                <a:tc>
                  <a:txBody>
                    <a:bodyPr/>
                    <a:lstStyle/>
                    <a:p>
                      <a:pPr marL="0" marR="0" algn="l">
                        <a:lnSpc>
                          <a:spcPct val="107000"/>
                        </a:lnSpc>
                        <a:spcBef>
                          <a:spcPts val="0"/>
                        </a:spcBef>
                        <a:spcAft>
                          <a:spcPts val="0"/>
                        </a:spcAft>
                      </a:pPr>
                      <a:r>
                        <a:rPr lang="en-US" sz="1600" dirty="0">
                          <a:effectLst/>
                          <a:latin typeface="+mj-lt"/>
                          <a:ea typeface="Calibri" panose="020F0502020204030204" pitchFamily="34" charset="0"/>
                          <a:cs typeface="Arial" panose="020B0604020202020204" pitchFamily="34" charset="0"/>
                        </a:rPr>
                        <a:t>Density at 15</a:t>
                      </a:r>
                      <a:r>
                        <a:rPr lang="en-US" sz="1600" baseline="30000" dirty="0">
                          <a:effectLst/>
                          <a:latin typeface="+mj-lt"/>
                          <a:ea typeface="Calibri" panose="020F0502020204030204" pitchFamily="34" charset="0"/>
                          <a:cs typeface="Arial" panose="020B0604020202020204" pitchFamily="34" charset="0"/>
                        </a:rPr>
                        <a:t>o</a:t>
                      </a:r>
                      <a:r>
                        <a:rPr lang="en-US" sz="1600" dirty="0">
                          <a:effectLst/>
                          <a:latin typeface="+mj-lt"/>
                          <a:ea typeface="Calibri" panose="020F0502020204030204" pitchFamily="34" charset="0"/>
                          <a:cs typeface="Arial" panose="020B0604020202020204" pitchFamily="34" charset="0"/>
                        </a:rPr>
                        <a:t>C (kg/m</a:t>
                      </a:r>
                      <a:r>
                        <a:rPr lang="en-US" sz="1600" baseline="30000" dirty="0">
                          <a:effectLst/>
                          <a:latin typeface="+mj-lt"/>
                          <a:ea typeface="Calibri" panose="020F0502020204030204" pitchFamily="34" charset="0"/>
                          <a:cs typeface="Arial" panose="020B0604020202020204" pitchFamily="34" charset="0"/>
                        </a:rPr>
                        <a:t>3</a:t>
                      </a:r>
                      <a:r>
                        <a:rPr lang="en-US" sz="1600" dirty="0">
                          <a:effectLst/>
                          <a:latin typeface="+mj-lt"/>
                          <a:ea typeface="Calibri" panose="020F0502020204030204" pitchFamily="34" charset="0"/>
                          <a:cs typeface="Arial" panose="020B0604020202020204" pitchFamily="34" charset="0"/>
                        </a:rPr>
                        <a:t>)</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600" dirty="0">
                          <a:effectLst/>
                          <a:latin typeface="+mj-lt"/>
                          <a:ea typeface="Calibri" panose="020F0502020204030204" pitchFamily="34" charset="0"/>
                          <a:cs typeface="Arial" panose="020B0604020202020204" pitchFamily="34" charset="0"/>
                        </a:rPr>
                        <a:t>830</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600" dirty="0">
                          <a:effectLst/>
                          <a:latin typeface="+mj-lt"/>
                          <a:ea typeface="Calibri" panose="020F0502020204030204" pitchFamily="34" charset="0"/>
                          <a:cs typeface="Arial" panose="020B0604020202020204" pitchFamily="34" charset="0"/>
                        </a:rPr>
                        <a:t>770</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600" dirty="0">
                          <a:effectLst/>
                          <a:latin typeface="+mj-lt"/>
                          <a:ea typeface="Calibri" panose="020F0502020204030204" pitchFamily="34" charset="0"/>
                          <a:cs typeface="Arial" panose="020B0604020202020204" pitchFamily="34" charset="0"/>
                        </a:rPr>
                        <a:t>792</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81247402"/>
                  </a:ext>
                </a:extLst>
              </a:tr>
              <a:tr h="622908">
                <a:tc>
                  <a:txBody>
                    <a:bodyPr/>
                    <a:lstStyle/>
                    <a:p>
                      <a:pPr marL="0" marR="0" algn="l">
                        <a:lnSpc>
                          <a:spcPct val="107000"/>
                        </a:lnSpc>
                        <a:spcBef>
                          <a:spcPts val="0"/>
                        </a:spcBef>
                        <a:spcAft>
                          <a:spcPts val="0"/>
                        </a:spcAft>
                      </a:pPr>
                      <a:r>
                        <a:rPr lang="en-US" sz="1600">
                          <a:effectLst/>
                          <a:latin typeface="+mj-lt"/>
                          <a:ea typeface="Calibri" panose="020F0502020204030204" pitchFamily="34" charset="0"/>
                          <a:cs typeface="Arial" panose="020B0604020202020204" pitchFamily="34" charset="0"/>
                        </a:rPr>
                        <a:t>Boiling Range (</a:t>
                      </a:r>
                      <a:r>
                        <a:rPr lang="en-US" sz="1600" baseline="30000">
                          <a:effectLst/>
                          <a:latin typeface="+mj-lt"/>
                          <a:ea typeface="Calibri" panose="020F0502020204030204" pitchFamily="34" charset="0"/>
                          <a:cs typeface="Arial" panose="020B0604020202020204" pitchFamily="34" charset="0"/>
                        </a:rPr>
                        <a:t>o</a:t>
                      </a:r>
                      <a:r>
                        <a:rPr lang="en-US" sz="1600">
                          <a:effectLst/>
                          <a:latin typeface="+mj-lt"/>
                          <a:ea typeface="Calibri" panose="020F0502020204030204" pitchFamily="34" charset="0"/>
                          <a:cs typeface="Arial" panose="020B0604020202020204" pitchFamily="34" charset="0"/>
                        </a:rPr>
                        <a:t>C)</a:t>
                      </a:r>
                      <a:endParaRPr lang="en-US" sz="140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600" dirty="0">
                          <a:effectLst/>
                          <a:latin typeface="+mj-lt"/>
                          <a:ea typeface="Calibri" panose="020F0502020204030204" pitchFamily="34" charset="0"/>
                          <a:cs typeface="Arial" panose="020B0604020202020204" pitchFamily="34" charset="0"/>
                        </a:rPr>
                        <a:t>190-360</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600" dirty="0">
                          <a:effectLst/>
                          <a:latin typeface="+mj-lt"/>
                          <a:ea typeface="Calibri" panose="020F0502020204030204" pitchFamily="34" charset="0"/>
                          <a:cs typeface="Arial" panose="020B0604020202020204" pitchFamily="34" charset="0"/>
                        </a:rPr>
                        <a:t>160-360</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600" dirty="0">
                          <a:effectLst/>
                          <a:latin typeface="+mj-lt"/>
                          <a:ea typeface="Calibri" panose="020F0502020204030204" pitchFamily="34" charset="0"/>
                          <a:cs typeface="Arial" panose="020B0604020202020204" pitchFamily="34" charset="0"/>
                        </a:rPr>
                        <a:t>165-360</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79077523"/>
                  </a:ext>
                </a:extLst>
              </a:tr>
              <a:tr h="622908">
                <a:tc>
                  <a:txBody>
                    <a:bodyPr/>
                    <a:lstStyle/>
                    <a:p>
                      <a:pPr marL="0" marR="0" algn="l">
                        <a:lnSpc>
                          <a:spcPct val="107000"/>
                        </a:lnSpc>
                        <a:spcBef>
                          <a:spcPts val="0"/>
                        </a:spcBef>
                        <a:spcAft>
                          <a:spcPts val="0"/>
                        </a:spcAft>
                      </a:pPr>
                      <a:r>
                        <a:rPr lang="en-US" sz="1600">
                          <a:effectLst/>
                          <a:latin typeface="+mj-lt"/>
                          <a:ea typeface="Calibri" panose="020F0502020204030204" pitchFamily="34" charset="0"/>
                          <a:cs typeface="Arial" panose="020B0604020202020204" pitchFamily="34" charset="0"/>
                        </a:rPr>
                        <a:t>Flash Point (</a:t>
                      </a:r>
                      <a:r>
                        <a:rPr lang="en-US" sz="1600" baseline="30000">
                          <a:effectLst/>
                          <a:latin typeface="+mj-lt"/>
                          <a:ea typeface="Calibri" panose="020F0502020204030204" pitchFamily="34" charset="0"/>
                          <a:cs typeface="Arial" panose="020B0604020202020204" pitchFamily="34" charset="0"/>
                        </a:rPr>
                        <a:t>o</a:t>
                      </a:r>
                      <a:r>
                        <a:rPr lang="en-US" sz="1600">
                          <a:effectLst/>
                          <a:latin typeface="+mj-lt"/>
                          <a:ea typeface="Calibri" panose="020F0502020204030204" pitchFamily="34" charset="0"/>
                          <a:cs typeface="Arial" panose="020B0604020202020204" pitchFamily="34" charset="0"/>
                        </a:rPr>
                        <a:t>C)</a:t>
                      </a:r>
                      <a:endParaRPr lang="en-US" sz="140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600">
                          <a:effectLst/>
                          <a:latin typeface="+mj-lt"/>
                          <a:ea typeface="Calibri" panose="020F0502020204030204" pitchFamily="34" charset="0"/>
                          <a:cs typeface="Arial" panose="020B0604020202020204" pitchFamily="34" charset="0"/>
                        </a:rPr>
                        <a:t>55</a:t>
                      </a:r>
                      <a:endParaRPr lang="en-US" sz="140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600" dirty="0">
                          <a:effectLst/>
                          <a:latin typeface="+mj-lt"/>
                          <a:ea typeface="Calibri" panose="020F0502020204030204" pitchFamily="34" charset="0"/>
                          <a:cs typeface="Arial" panose="020B0604020202020204" pitchFamily="34" charset="0"/>
                        </a:rPr>
                        <a:t>77</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600" dirty="0">
                          <a:effectLst/>
                          <a:latin typeface="+mj-lt"/>
                          <a:ea typeface="Calibri" panose="020F0502020204030204" pitchFamily="34" charset="0"/>
                          <a:cs typeface="Arial" panose="020B0604020202020204" pitchFamily="34" charset="0"/>
                        </a:rPr>
                        <a:t>71</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4953331"/>
                  </a:ext>
                </a:extLst>
              </a:tr>
              <a:tr h="622908">
                <a:tc>
                  <a:txBody>
                    <a:bodyPr/>
                    <a:lstStyle/>
                    <a:p>
                      <a:pPr marL="0" marR="0" algn="l">
                        <a:lnSpc>
                          <a:spcPct val="107000"/>
                        </a:lnSpc>
                        <a:spcBef>
                          <a:spcPts val="0"/>
                        </a:spcBef>
                        <a:spcAft>
                          <a:spcPts val="0"/>
                        </a:spcAft>
                      </a:pPr>
                      <a:r>
                        <a:rPr lang="en-US" sz="1600" dirty="0" err="1">
                          <a:effectLst/>
                          <a:latin typeface="+mj-lt"/>
                          <a:ea typeface="Calibri" panose="020F0502020204030204" pitchFamily="34" charset="0"/>
                          <a:cs typeface="Arial" panose="020B0604020202020204" pitchFamily="34" charset="0"/>
                        </a:rPr>
                        <a:t>Cetane</a:t>
                      </a:r>
                      <a:r>
                        <a:rPr lang="en-US" sz="1600" dirty="0">
                          <a:effectLst/>
                          <a:latin typeface="+mj-lt"/>
                          <a:ea typeface="Calibri" panose="020F0502020204030204" pitchFamily="34" charset="0"/>
                          <a:cs typeface="Arial" panose="020B0604020202020204" pitchFamily="34" charset="0"/>
                        </a:rPr>
                        <a:t> Number</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600" dirty="0">
                          <a:effectLst/>
                          <a:latin typeface="+mj-lt"/>
                          <a:ea typeface="Calibri" panose="020F0502020204030204" pitchFamily="34" charset="0"/>
                          <a:cs typeface="Arial" panose="020B0604020202020204" pitchFamily="34" charset="0"/>
                        </a:rPr>
                        <a:t>55</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600" dirty="0">
                          <a:effectLst/>
                          <a:latin typeface="+mj-lt"/>
                          <a:ea typeface="Calibri" panose="020F0502020204030204" pitchFamily="34" charset="0"/>
                          <a:cs typeface="Arial" panose="020B0604020202020204" pitchFamily="34" charset="0"/>
                        </a:rPr>
                        <a:t>75</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600" dirty="0">
                          <a:effectLst/>
                          <a:latin typeface="+mj-lt"/>
                          <a:ea typeface="Calibri" panose="020F0502020204030204" pitchFamily="34" charset="0"/>
                          <a:cs typeface="Arial" panose="020B0604020202020204" pitchFamily="34" charset="0"/>
                        </a:rPr>
                        <a:t>64</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68814574"/>
                  </a:ext>
                </a:extLst>
              </a:tr>
              <a:tr h="622908">
                <a:tc>
                  <a:txBody>
                    <a:bodyPr/>
                    <a:lstStyle/>
                    <a:p>
                      <a:pPr marL="0" marR="0" algn="l">
                        <a:lnSpc>
                          <a:spcPct val="107000"/>
                        </a:lnSpc>
                        <a:spcBef>
                          <a:spcPts val="0"/>
                        </a:spcBef>
                        <a:spcAft>
                          <a:spcPts val="0"/>
                        </a:spcAft>
                      </a:pPr>
                      <a:r>
                        <a:rPr lang="en-US" sz="1600">
                          <a:effectLst/>
                          <a:latin typeface="+mj-lt"/>
                          <a:ea typeface="Calibri" panose="020F0502020204030204" pitchFamily="34" charset="0"/>
                          <a:cs typeface="Arial" panose="020B0604020202020204" pitchFamily="34" charset="0"/>
                        </a:rPr>
                        <a:t>Calorific Value (MJ/kg)</a:t>
                      </a:r>
                      <a:endParaRPr lang="en-US" sz="140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600">
                          <a:effectLst/>
                          <a:latin typeface="+mj-lt"/>
                          <a:ea typeface="Calibri" panose="020F0502020204030204" pitchFamily="34" charset="0"/>
                          <a:cs typeface="Arial" panose="020B0604020202020204" pitchFamily="34" charset="0"/>
                        </a:rPr>
                        <a:t>42.9</a:t>
                      </a:r>
                      <a:endParaRPr lang="en-US" sz="140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600">
                          <a:effectLst/>
                          <a:latin typeface="+mj-lt"/>
                          <a:ea typeface="Calibri" panose="020F0502020204030204" pitchFamily="34" charset="0"/>
                          <a:cs typeface="Arial" panose="020B0604020202020204" pitchFamily="34" charset="0"/>
                        </a:rPr>
                        <a:t>49.3</a:t>
                      </a:r>
                      <a:endParaRPr lang="en-US" sz="140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600" dirty="0">
                          <a:effectLst/>
                          <a:latin typeface="+mj-lt"/>
                          <a:ea typeface="Calibri" panose="020F0502020204030204" pitchFamily="34" charset="0"/>
                          <a:cs typeface="Arial" panose="020B0604020202020204" pitchFamily="34" charset="0"/>
                        </a:rPr>
                        <a:t>46.2</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09165744"/>
                  </a:ext>
                </a:extLst>
              </a:tr>
            </a:tbl>
          </a:graphicData>
        </a:graphic>
      </p:graphicFrame>
      <p:sp>
        <p:nvSpPr>
          <p:cNvPr id="4" name="Rectangle 3"/>
          <p:cNvSpPr/>
          <p:nvPr/>
        </p:nvSpPr>
        <p:spPr>
          <a:xfrm>
            <a:off x="294494" y="1436109"/>
            <a:ext cx="4334776" cy="507831"/>
          </a:xfrm>
          <a:prstGeom prst="rect">
            <a:avLst/>
          </a:prstGeom>
        </p:spPr>
        <p:txBody>
          <a:bodyPr wrap="none">
            <a:spAutoFit/>
          </a:bodyPr>
          <a:lstStyle/>
          <a:p>
            <a:pPr marL="228600" marR="0">
              <a:lnSpc>
                <a:spcPct val="150000"/>
              </a:lnSpc>
              <a:spcBef>
                <a:spcPts val="0"/>
              </a:spcBef>
              <a:spcAft>
                <a:spcPts val="1000"/>
              </a:spcAft>
            </a:pPr>
            <a:r>
              <a:rPr lang="en-US" dirty="0">
                <a:solidFill>
                  <a:srgbClr val="0070C0"/>
                </a:solidFill>
                <a:latin typeface="+mj-lt"/>
                <a:ea typeface="Calibri" panose="020F0502020204030204" pitchFamily="34" charset="0"/>
                <a:cs typeface="Arial" panose="020B0604020202020204" pitchFamily="34" charset="0"/>
              </a:rPr>
              <a:t>Properties of diesel, GTL and 50-50 blend </a:t>
            </a:r>
            <a:endParaRPr lang="en-US" sz="1100" b="1" dirty="0">
              <a:solidFill>
                <a:srgbClr val="0070C0"/>
              </a:solidFill>
              <a:effectLst/>
              <a:latin typeface="+mj-lt"/>
              <a:ea typeface="Calibri" panose="020F0502020204030204" pitchFamily="34" charset="0"/>
              <a:cs typeface="Arial" panose="020B0604020202020204" pitchFamily="34" charset="0"/>
            </a:endParaRPr>
          </a:p>
        </p:txBody>
      </p:sp>
      <p:sp>
        <p:nvSpPr>
          <p:cNvPr id="6" name="Rectangle 5"/>
          <p:cNvSpPr/>
          <p:nvPr/>
        </p:nvSpPr>
        <p:spPr>
          <a:xfrm>
            <a:off x="4731284" y="1538409"/>
            <a:ext cx="4484946" cy="646331"/>
          </a:xfrm>
          <a:prstGeom prst="rect">
            <a:avLst/>
          </a:prstGeom>
        </p:spPr>
        <p:txBody>
          <a:bodyPr wrap="none">
            <a:spAutoFit/>
          </a:bodyPr>
          <a:lstStyle/>
          <a:p>
            <a:r>
              <a:rPr lang="en-US" dirty="0">
                <a:solidFill>
                  <a:srgbClr val="0070C0"/>
                </a:solidFill>
                <a:latin typeface="+mj-lt"/>
                <a:ea typeface="Calibri" panose="020F0502020204030204" pitchFamily="34" charset="0"/>
              </a:rPr>
              <a:t>Flames properties of the tested fuels at </a:t>
            </a:r>
            <a:r>
              <a:rPr lang="az-Cyrl-AZ" dirty="0">
                <a:solidFill>
                  <a:srgbClr val="0070C0"/>
                </a:solidFill>
                <a:latin typeface="+mj-lt"/>
                <a:ea typeface="Calibri" panose="020F0502020204030204" pitchFamily="34" charset="0"/>
              </a:rPr>
              <a:t>Ф=1.0</a:t>
            </a:r>
          </a:p>
          <a:p>
            <a:r>
              <a:rPr lang="en-US" dirty="0">
                <a:solidFill>
                  <a:srgbClr val="0070C0"/>
                </a:solidFill>
                <a:latin typeface="Times New Roman" panose="02020603050405020304" pitchFamily="18" charset="0"/>
                <a:ea typeface="Calibri" panose="020F0502020204030204" pitchFamily="34" charset="0"/>
              </a:rPr>
              <a:t> </a:t>
            </a:r>
            <a:endParaRPr lang="en-US" dirty="0">
              <a:solidFill>
                <a:srgbClr val="0070C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21050418"/>
              </p:ext>
            </p:extLst>
          </p:nvPr>
        </p:nvGraphicFramePr>
        <p:xfrm>
          <a:off x="4848122" y="1920137"/>
          <a:ext cx="4220891" cy="4288086"/>
        </p:xfrm>
        <a:graphic>
          <a:graphicData uri="http://schemas.openxmlformats.org/drawingml/2006/table">
            <a:tbl>
              <a:tblPr firstRow="1" firstCol="1" bandRow="1"/>
              <a:tblGrid>
                <a:gridCol w="1747511">
                  <a:extLst>
                    <a:ext uri="{9D8B030D-6E8A-4147-A177-3AD203B41FA5}">
                      <a16:colId xmlns="" xmlns:a16="http://schemas.microsoft.com/office/drawing/2014/main" val="1917947204"/>
                    </a:ext>
                  </a:extLst>
                </a:gridCol>
                <a:gridCol w="706097">
                  <a:extLst>
                    <a:ext uri="{9D8B030D-6E8A-4147-A177-3AD203B41FA5}">
                      <a16:colId xmlns="" xmlns:a16="http://schemas.microsoft.com/office/drawing/2014/main" val="2934758908"/>
                    </a:ext>
                  </a:extLst>
                </a:gridCol>
                <a:gridCol w="697940">
                  <a:extLst>
                    <a:ext uri="{9D8B030D-6E8A-4147-A177-3AD203B41FA5}">
                      <a16:colId xmlns="" xmlns:a16="http://schemas.microsoft.com/office/drawing/2014/main" val="912100424"/>
                    </a:ext>
                  </a:extLst>
                </a:gridCol>
                <a:gridCol w="1069343">
                  <a:extLst>
                    <a:ext uri="{9D8B030D-6E8A-4147-A177-3AD203B41FA5}">
                      <a16:colId xmlns="" xmlns:a16="http://schemas.microsoft.com/office/drawing/2014/main" val="996847566"/>
                    </a:ext>
                  </a:extLst>
                </a:gridCol>
              </a:tblGrid>
              <a:tr h="468726">
                <a:tc>
                  <a:txBody>
                    <a:bodyPr/>
                    <a:lstStyle/>
                    <a:p>
                      <a:pPr marL="0" marR="0" algn="l">
                        <a:lnSpc>
                          <a:spcPct val="150000"/>
                        </a:lnSpc>
                        <a:spcBef>
                          <a:spcPts val="0"/>
                        </a:spcBef>
                        <a:spcAft>
                          <a:spcPts val="0"/>
                        </a:spcAft>
                      </a:pPr>
                      <a:r>
                        <a:rPr lang="en-US" sz="1600" b="1" dirty="0">
                          <a:effectLst/>
                          <a:latin typeface="+mj-lt"/>
                          <a:ea typeface="Calibri" panose="020F0502020204030204" pitchFamily="34" charset="0"/>
                          <a:cs typeface="Arial" panose="020B0604020202020204" pitchFamily="34" charset="0"/>
                        </a:rPr>
                        <a:t>Fuel</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l">
                        <a:lnSpc>
                          <a:spcPct val="150000"/>
                        </a:lnSpc>
                        <a:spcBef>
                          <a:spcPts val="0"/>
                        </a:spcBef>
                        <a:spcAft>
                          <a:spcPts val="0"/>
                        </a:spcAft>
                      </a:pPr>
                      <a:r>
                        <a:rPr lang="en-US" sz="1600" b="1" dirty="0">
                          <a:effectLst/>
                          <a:latin typeface="+mj-lt"/>
                          <a:ea typeface="Calibri" panose="020F0502020204030204" pitchFamily="34" charset="0"/>
                          <a:cs typeface="Arial" panose="020B0604020202020204" pitchFamily="34" charset="0"/>
                        </a:rPr>
                        <a:t>Diesel </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l">
                        <a:lnSpc>
                          <a:spcPct val="150000"/>
                        </a:lnSpc>
                        <a:spcBef>
                          <a:spcPts val="0"/>
                        </a:spcBef>
                        <a:spcAft>
                          <a:spcPts val="0"/>
                        </a:spcAft>
                      </a:pPr>
                      <a:r>
                        <a:rPr lang="en-US" sz="1600" b="1" dirty="0">
                          <a:effectLst/>
                          <a:latin typeface="+mj-lt"/>
                          <a:ea typeface="Calibri" panose="020F0502020204030204" pitchFamily="34" charset="0"/>
                          <a:cs typeface="Arial" panose="020B0604020202020204" pitchFamily="34" charset="0"/>
                        </a:rPr>
                        <a:t>GTL </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l">
                        <a:lnSpc>
                          <a:spcPct val="150000"/>
                        </a:lnSpc>
                        <a:spcBef>
                          <a:spcPts val="0"/>
                        </a:spcBef>
                        <a:spcAft>
                          <a:spcPts val="0"/>
                        </a:spcAft>
                      </a:pPr>
                      <a:r>
                        <a:rPr lang="en-US" sz="1600" b="1" dirty="0">
                          <a:effectLst/>
                          <a:latin typeface="+mj-lt"/>
                          <a:ea typeface="Calibri" panose="020F0502020204030204" pitchFamily="34" charset="0"/>
                          <a:cs typeface="Arial" panose="020B0604020202020204" pitchFamily="34" charset="0"/>
                        </a:rPr>
                        <a:t>50-50 Blend</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328312341"/>
                  </a:ext>
                </a:extLst>
              </a:tr>
              <a:tr h="533924">
                <a:tc>
                  <a:txBody>
                    <a:bodyPr/>
                    <a:lstStyle/>
                    <a:p>
                      <a:pPr marL="0" marR="0" algn="l">
                        <a:lnSpc>
                          <a:spcPct val="107000"/>
                        </a:lnSpc>
                        <a:spcBef>
                          <a:spcPts val="0"/>
                        </a:spcBef>
                        <a:spcAft>
                          <a:spcPts val="0"/>
                        </a:spcAft>
                      </a:pPr>
                      <a:r>
                        <a:rPr lang="en-US" sz="1600" dirty="0">
                          <a:effectLst/>
                          <a:latin typeface="+mj-lt"/>
                          <a:ea typeface="Calibri" panose="020F0502020204030204" pitchFamily="34" charset="0"/>
                          <a:cs typeface="Arial" panose="020B0604020202020204" pitchFamily="34" charset="0"/>
                        </a:rPr>
                        <a:t>Property</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07000"/>
                        </a:lnSpc>
                        <a:spcBef>
                          <a:spcPts val="0"/>
                        </a:spcBef>
                        <a:spcAft>
                          <a:spcPts val="0"/>
                        </a:spcAft>
                      </a:pPr>
                      <a:r>
                        <a:rPr lang="az-Cyrl-AZ" sz="1600" dirty="0">
                          <a:effectLst/>
                          <a:latin typeface="+mj-lt"/>
                          <a:ea typeface="Calibri" panose="020F0502020204030204" pitchFamily="34" charset="0"/>
                          <a:cs typeface="Arial" panose="020B0604020202020204" pitchFamily="34" charset="0"/>
                        </a:rPr>
                        <a:t>Ф</a:t>
                      </a:r>
                      <a:r>
                        <a:rPr lang="en-US" sz="1600" dirty="0">
                          <a:effectLst/>
                          <a:latin typeface="+mj-lt"/>
                          <a:ea typeface="Calibri" panose="020F0502020204030204" pitchFamily="34" charset="0"/>
                          <a:cs typeface="Arial" panose="020B0604020202020204" pitchFamily="34" charset="0"/>
                        </a:rPr>
                        <a:t>=1.0</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lgn="l">
                        <a:lnSpc>
                          <a:spcPct val="107000"/>
                        </a:lnSpc>
                        <a:spcBef>
                          <a:spcPts val="0"/>
                        </a:spcBef>
                        <a:spcAft>
                          <a:spcPts val="0"/>
                        </a:spcAft>
                      </a:pPr>
                      <a:endParaRPr lang="en-US" sz="12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81627849"/>
                  </a:ext>
                </a:extLst>
              </a:tr>
              <a:tr h="550859">
                <a:tc>
                  <a:txBody>
                    <a:bodyPr/>
                    <a:lstStyle/>
                    <a:p>
                      <a:pPr marL="0" marR="0" algn="l">
                        <a:lnSpc>
                          <a:spcPct val="107000"/>
                        </a:lnSpc>
                        <a:spcBef>
                          <a:spcPts val="0"/>
                        </a:spcBef>
                        <a:spcAft>
                          <a:spcPts val="0"/>
                        </a:spcAft>
                      </a:pPr>
                      <a:r>
                        <a:rPr lang="en-US" sz="1600" dirty="0">
                          <a:solidFill>
                            <a:srgbClr val="000000"/>
                          </a:solidFill>
                          <a:effectLst/>
                          <a:latin typeface="+mj-lt"/>
                          <a:ea typeface="Times New Roman" panose="02020603050405020304" pitchFamily="18" charset="0"/>
                          <a:cs typeface="Arial" panose="020B0604020202020204" pitchFamily="34" charset="0"/>
                        </a:rPr>
                        <a:t>Laminar Flame Speed, </a:t>
                      </a:r>
                      <a:r>
                        <a:rPr lang="en-US" sz="1600" i="0" dirty="0" err="1">
                          <a:solidFill>
                            <a:srgbClr val="000000"/>
                          </a:solidFill>
                          <a:effectLst/>
                          <a:latin typeface="+mj-lt"/>
                          <a:ea typeface="Times New Roman" panose="02020603050405020304" pitchFamily="18" charset="0"/>
                          <a:cs typeface="Arial" panose="020B0604020202020204" pitchFamily="34" charset="0"/>
                        </a:rPr>
                        <a:t>S</a:t>
                      </a:r>
                      <a:r>
                        <a:rPr lang="en-US" sz="1600" i="0" baseline="-25000" dirty="0" err="1">
                          <a:solidFill>
                            <a:srgbClr val="000000"/>
                          </a:solidFill>
                          <a:effectLst/>
                          <a:latin typeface="+mj-lt"/>
                          <a:ea typeface="Times New Roman" panose="02020603050405020304" pitchFamily="18" charset="0"/>
                          <a:cs typeface="Arial" panose="020B0604020202020204" pitchFamily="34" charset="0"/>
                        </a:rPr>
                        <a:t>l</a:t>
                      </a:r>
                      <a:r>
                        <a:rPr lang="en-US" sz="1600" baseline="-25000" dirty="0">
                          <a:solidFill>
                            <a:srgbClr val="000000"/>
                          </a:solidFill>
                          <a:effectLst/>
                          <a:latin typeface="+mj-lt"/>
                          <a:ea typeface="Times New Roman" panose="02020603050405020304" pitchFamily="18" charset="0"/>
                          <a:cs typeface="Arial" panose="020B0604020202020204" pitchFamily="34" charset="0"/>
                        </a:rPr>
                        <a:t> </a:t>
                      </a:r>
                      <a:r>
                        <a:rPr lang="en-US" sz="1600" dirty="0">
                          <a:solidFill>
                            <a:srgbClr val="000000"/>
                          </a:solidFill>
                          <a:effectLst/>
                          <a:latin typeface="+mj-lt"/>
                          <a:ea typeface="Times New Roman" panose="02020603050405020304" pitchFamily="18" charset="0"/>
                          <a:cs typeface="Arial" panose="020B0604020202020204" pitchFamily="34" charset="0"/>
                        </a:rPr>
                        <a:t>(cm/s)</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600" dirty="0">
                          <a:solidFill>
                            <a:srgbClr val="000000"/>
                          </a:solidFill>
                          <a:effectLst/>
                          <a:latin typeface="+mj-lt"/>
                          <a:ea typeface="Times New Roman" panose="02020603050405020304" pitchFamily="18" charset="0"/>
                          <a:cs typeface="Arial" panose="020B0604020202020204" pitchFamily="34" charset="0"/>
                        </a:rPr>
                        <a:t>80.24</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600">
                          <a:solidFill>
                            <a:srgbClr val="000000"/>
                          </a:solidFill>
                          <a:effectLst/>
                          <a:latin typeface="+mj-lt"/>
                          <a:ea typeface="Times New Roman" panose="02020603050405020304" pitchFamily="18" charset="0"/>
                          <a:cs typeface="Arial" panose="020B0604020202020204" pitchFamily="34" charset="0"/>
                        </a:rPr>
                        <a:t>85.49</a:t>
                      </a:r>
                      <a:endParaRPr lang="en-US" sz="140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600">
                          <a:solidFill>
                            <a:srgbClr val="000000"/>
                          </a:solidFill>
                          <a:effectLst/>
                          <a:latin typeface="+mj-lt"/>
                          <a:ea typeface="Times New Roman" panose="02020603050405020304" pitchFamily="18" charset="0"/>
                          <a:cs typeface="Arial" panose="020B0604020202020204" pitchFamily="34" charset="0"/>
                        </a:rPr>
                        <a:t>81.55</a:t>
                      </a:r>
                      <a:endParaRPr lang="en-US" sz="140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8862204"/>
                  </a:ext>
                </a:extLst>
              </a:tr>
              <a:tr h="603059">
                <a:tc>
                  <a:txBody>
                    <a:bodyPr/>
                    <a:lstStyle/>
                    <a:p>
                      <a:pPr marL="0" marR="0" algn="l">
                        <a:lnSpc>
                          <a:spcPct val="107000"/>
                        </a:lnSpc>
                        <a:spcBef>
                          <a:spcPts val="0"/>
                        </a:spcBef>
                        <a:spcAft>
                          <a:spcPts val="0"/>
                        </a:spcAft>
                      </a:pPr>
                      <a:r>
                        <a:rPr lang="en-US" sz="1600" dirty="0">
                          <a:solidFill>
                            <a:srgbClr val="000000"/>
                          </a:solidFill>
                          <a:effectLst/>
                          <a:latin typeface="+mj-lt"/>
                          <a:ea typeface="Times New Roman" panose="02020603050405020304" pitchFamily="18" charset="0"/>
                          <a:cs typeface="Arial" panose="020B0604020202020204" pitchFamily="34" charset="0"/>
                        </a:rPr>
                        <a:t>Laminar Flame Thickness, </a:t>
                      </a:r>
                      <a:r>
                        <a:rPr lang="en-US" sz="1600" i="0" dirty="0">
                          <a:solidFill>
                            <a:srgbClr val="000000"/>
                          </a:solidFill>
                          <a:effectLst/>
                          <a:latin typeface="+mj-lt"/>
                          <a:ea typeface="Times New Roman" panose="02020603050405020304" pitchFamily="18" charset="0"/>
                          <a:cs typeface="Cambria Math" panose="02040503050406030204" pitchFamily="18" charset="0"/>
                        </a:rPr>
                        <a:t>𝛿</a:t>
                      </a:r>
                      <a:r>
                        <a:rPr lang="en-US" sz="1600" i="0" baseline="-25000" dirty="0">
                          <a:solidFill>
                            <a:srgbClr val="000000"/>
                          </a:solidFill>
                          <a:effectLst/>
                          <a:latin typeface="+mj-lt"/>
                          <a:ea typeface="Times New Roman" panose="02020603050405020304" pitchFamily="18" charset="0"/>
                          <a:cs typeface="Cambria Math" panose="02040503050406030204" pitchFamily="18" charset="0"/>
                        </a:rPr>
                        <a:t>l</a:t>
                      </a:r>
                      <a:r>
                        <a:rPr lang="en-US" sz="1600" i="0" dirty="0">
                          <a:solidFill>
                            <a:srgbClr val="000000"/>
                          </a:solidFill>
                          <a:effectLst/>
                          <a:latin typeface="+mj-lt"/>
                          <a:ea typeface="Times New Roman" panose="02020603050405020304" pitchFamily="18" charset="0"/>
                          <a:cs typeface="Cambria Math" panose="02040503050406030204" pitchFamily="18" charset="0"/>
                        </a:rPr>
                        <a:t> </a:t>
                      </a:r>
                      <a:r>
                        <a:rPr lang="en-US" sz="1600" dirty="0">
                          <a:solidFill>
                            <a:srgbClr val="000000"/>
                          </a:solidFill>
                          <a:effectLst/>
                          <a:latin typeface="+mj-lt"/>
                          <a:ea typeface="Times New Roman" panose="02020603050405020304" pitchFamily="18" charset="0"/>
                          <a:cs typeface="Arial" panose="020B0604020202020204" pitchFamily="34" charset="0"/>
                        </a:rPr>
                        <a:t>(cm)</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600" dirty="0">
                          <a:solidFill>
                            <a:srgbClr val="000000"/>
                          </a:solidFill>
                          <a:effectLst/>
                          <a:latin typeface="+mj-lt"/>
                          <a:ea typeface="Times New Roman" panose="02020603050405020304" pitchFamily="18" charset="0"/>
                          <a:cs typeface="Arial" panose="020B0604020202020204" pitchFamily="34" charset="0"/>
                        </a:rPr>
                        <a:t>0.034</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600">
                          <a:solidFill>
                            <a:srgbClr val="000000"/>
                          </a:solidFill>
                          <a:effectLst/>
                          <a:latin typeface="+mj-lt"/>
                          <a:ea typeface="Times New Roman" panose="02020603050405020304" pitchFamily="18" charset="0"/>
                          <a:cs typeface="Arial" panose="020B0604020202020204" pitchFamily="34" charset="0"/>
                        </a:rPr>
                        <a:t>0.033</a:t>
                      </a:r>
                      <a:endParaRPr lang="en-US" sz="140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600" dirty="0">
                          <a:solidFill>
                            <a:srgbClr val="000000"/>
                          </a:solidFill>
                          <a:effectLst/>
                          <a:latin typeface="+mj-lt"/>
                          <a:ea typeface="Times New Roman" panose="02020603050405020304" pitchFamily="18" charset="0"/>
                          <a:cs typeface="Arial" panose="020B0604020202020204" pitchFamily="34" charset="0"/>
                        </a:rPr>
                        <a:t>0.033</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91529550"/>
                  </a:ext>
                </a:extLst>
              </a:tr>
              <a:tr h="622908">
                <a:tc>
                  <a:txBody>
                    <a:bodyPr/>
                    <a:lstStyle/>
                    <a:p>
                      <a:pPr marL="0" marR="0" algn="l">
                        <a:lnSpc>
                          <a:spcPct val="107000"/>
                        </a:lnSpc>
                        <a:spcBef>
                          <a:spcPts val="0"/>
                        </a:spcBef>
                        <a:spcAft>
                          <a:spcPts val="0"/>
                        </a:spcAft>
                      </a:pPr>
                      <a:r>
                        <a:rPr lang="en-US" sz="1600" dirty="0">
                          <a:solidFill>
                            <a:srgbClr val="000000"/>
                          </a:solidFill>
                          <a:effectLst/>
                          <a:latin typeface="+mj-lt"/>
                          <a:ea typeface="Times New Roman" panose="02020603050405020304" pitchFamily="18" charset="0"/>
                          <a:cs typeface="Arial" panose="020B0604020202020204" pitchFamily="34" charset="0"/>
                        </a:rPr>
                        <a:t>Density Ratio, </a:t>
                      </a:r>
                      <a:r>
                        <a:rPr lang="en-US" sz="1600" i="0" dirty="0">
                          <a:solidFill>
                            <a:srgbClr val="000000"/>
                          </a:solidFill>
                          <a:effectLst/>
                          <a:latin typeface="+mj-lt"/>
                          <a:ea typeface="Times New Roman" panose="02020603050405020304" pitchFamily="18" charset="0"/>
                          <a:cs typeface="Arial" panose="020B0604020202020204" pitchFamily="34" charset="0"/>
                        </a:rPr>
                        <a:t>σ</a:t>
                      </a:r>
                      <a:endParaRPr lang="en-US" sz="1400" i="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600" dirty="0">
                          <a:solidFill>
                            <a:srgbClr val="000000"/>
                          </a:solidFill>
                          <a:effectLst/>
                          <a:latin typeface="+mj-lt"/>
                          <a:ea typeface="Times New Roman" panose="02020603050405020304" pitchFamily="18" charset="0"/>
                          <a:cs typeface="Arial" panose="020B0604020202020204" pitchFamily="34" charset="0"/>
                        </a:rPr>
                        <a:t>0.194</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600" dirty="0">
                          <a:solidFill>
                            <a:srgbClr val="000000"/>
                          </a:solidFill>
                          <a:effectLst/>
                          <a:latin typeface="+mj-lt"/>
                          <a:ea typeface="Times New Roman" panose="02020603050405020304" pitchFamily="18" charset="0"/>
                          <a:cs typeface="Arial" panose="020B0604020202020204" pitchFamily="34" charset="0"/>
                        </a:rPr>
                        <a:t>0.186</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600" dirty="0">
                          <a:solidFill>
                            <a:srgbClr val="000000"/>
                          </a:solidFill>
                          <a:effectLst/>
                          <a:latin typeface="+mj-lt"/>
                          <a:ea typeface="Times New Roman" panose="02020603050405020304" pitchFamily="18" charset="0"/>
                          <a:cs typeface="Arial" panose="020B0604020202020204" pitchFamily="34" charset="0"/>
                        </a:rPr>
                        <a:t>0.190</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48465968"/>
                  </a:ext>
                </a:extLst>
              </a:tr>
              <a:tr h="622908">
                <a:tc>
                  <a:txBody>
                    <a:bodyPr/>
                    <a:lstStyle/>
                    <a:p>
                      <a:pPr marL="0" marR="0" algn="l">
                        <a:lnSpc>
                          <a:spcPct val="107000"/>
                        </a:lnSpc>
                        <a:spcBef>
                          <a:spcPts val="0"/>
                        </a:spcBef>
                        <a:spcAft>
                          <a:spcPts val="0"/>
                        </a:spcAft>
                      </a:pPr>
                      <a:r>
                        <a:rPr lang="en-US" sz="1600" dirty="0">
                          <a:solidFill>
                            <a:srgbClr val="000000"/>
                          </a:solidFill>
                          <a:effectLst/>
                          <a:latin typeface="+mj-lt"/>
                          <a:ea typeface="Times New Roman" panose="02020603050405020304" pitchFamily="18" charset="0"/>
                          <a:cs typeface="Arial" panose="020B0604020202020204" pitchFamily="34" charset="0"/>
                        </a:rPr>
                        <a:t>Reynolds Number, </a:t>
                      </a:r>
                      <a:r>
                        <a:rPr lang="en-US" sz="1600" i="0" dirty="0">
                          <a:solidFill>
                            <a:srgbClr val="000000"/>
                          </a:solidFill>
                          <a:effectLst/>
                          <a:latin typeface="+mj-lt"/>
                          <a:ea typeface="Times New Roman" panose="02020603050405020304" pitchFamily="18" charset="0"/>
                          <a:cs typeface="Arial" panose="020B0604020202020204" pitchFamily="34" charset="0"/>
                        </a:rPr>
                        <a:t>Re</a:t>
                      </a:r>
                      <a:endParaRPr lang="en-US" sz="1400" i="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600">
                          <a:solidFill>
                            <a:srgbClr val="000000"/>
                          </a:solidFill>
                          <a:effectLst/>
                          <a:latin typeface="+mj-lt"/>
                          <a:ea typeface="Times New Roman" panose="02020603050405020304" pitchFamily="18" charset="0"/>
                          <a:cs typeface="Arial" panose="020B0604020202020204" pitchFamily="34" charset="0"/>
                        </a:rPr>
                        <a:t>571.4</a:t>
                      </a:r>
                      <a:endParaRPr lang="en-US" sz="140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600" dirty="0">
                          <a:solidFill>
                            <a:srgbClr val="000000"/>
                          </a:solidFill>
                          <a:effectLst/>
                          <a:latin typeface="+mj-lt"/>
                          <a:ea typeface="Times New Roman" panose="02020603050405020304" pitchFamily="18" charset="0"/>
                          <a:cs typeface="Arial" panose="020B0604020202020204" pitchFamily="34" charset="0"/>
                        </a:rPr>
                        <a:t>528.0</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600">
                          <a:solidFill>
                            <a:srgbClr val="000000"/>
                          </a:solidFill>
                          <a:effectLst/>
                          <a:latin typeface="+mj-lt"/>
                          <a:ea typeface="Times New Roman" panose="02020603050405020304" pitchFamily="18" charset="0"/>
                          <a:cs typeface="Arial" panose="020B0604020202020204" pitchFamily="34" charset="0"/>
                        </a:rPr>
                        <a:t>534.5</a:t>
                      </a:r>
                      <a:endParaRPr lang="en-US" sz="140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15054327"/>
                  </a:ext>
                </a:extLst>
              </a:tr>
              <a:tr h="622908">
                <a:tc>
                  <a:txBody>
                    <a:bodyPr/>
                    <a:lstStyle/>
                    <a:p>
                      <a:pPr marL="0" marR="0" algn="l">
                        <a:lnSpc>
                          <a:spcPct val="107000"/>
                        </a:lnSpc>
                        <a:spcBef>
                          <a:spcPts val="0"/>
                        </a:spcBef>
                        <a:spcAft>
                          <a:spcPts val="0"/>
                        </a:spcAft>
                      </a:pPr>
                      <a:r>
                        <a:rPr lang="en-US" sz="1600" dirty="0">
                          <a:solidFill>
                            <a:srgbClr val="000000"/>
                          </a:solidFill>
                          <a:effectLst/>
                          <a:latin typeface="+mj-lt"/>
                          <a:ea typeface="Times New Roman" panose="02020603050405020304" pitchFamily="18" charset="0"/>
                          <a:cs typeface="Arial" panose="020B0604020202020204" pitchFamily="34" charset="0"/>
                        </a:rPr>
                        <a:t>Lewis Number, </a:t>
                      </a:r>
                      <a:r>
                        <a:rPr lang="en-US" sz="1600" i="0" dirty="0">
                          <a:solidFill>
                            <a:srgbClr val="000000"/>
                          </a:solidFill>
                          <a:effectLst/>
                          <a:latin typeface="+mj-lt"/>
                          <a:ea typeface="Times New Roman" panose="02020603050405020304" pitchFamily="18" charset="0"/>
                          <a:cs typeface="Arial" panose="020B0604020202020204" pitchFamily="34" charset="0"/>
                        </a:rPr>
                        <a:t>Le</a:t>
                      </a:r>
                      <a:endParaRPr lang="en-US" sz="1400" i="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600" dirty="0">
                          <a:solidFill>
                            <a:srgbClr val="000000"/>
                          </a:solidFill>
                          <a:effectLst/>
                          <a:latin typeface="+mj-lt"/>
                          <a:ea typeface="Times New Roman" panose="02020603050405020304" pitchFamily="18" charset="0"/>
                          <a:cs typeface="Arial" panose="020B0604020202020204" pitchFamily="34" charset="0"/>
                        </a:rPr>
                        <a:t>1.039</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600" dirty="0">
                          <a:solidFill>
                            <a:srgbClr val="000000"/>
                          </a:solidFill>
                          <a:effectLst/>
                          <a:latin typeface="+mj-lt"/>
                          <a:ea typeface="Times New Roman" panose="02020603050405020304" pitchFamily="18" charset="0"/>
                          <a:cs typeface="Arial" panose="020B0604020202020204" pitchFamily="34" charset="0"/>
                        </a:rPr>
                        <a:t>0.985</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600" dirty="0">
                          <a:solidFill>
                            <a:srgbClr val="000000"/>
                          </a:solidFill>
                          <a:effectLst/>
                          <a:latin typeface="+mj-lt"/>
                          <a:ea typeface="Times New Roman" panose="02020603050405020304" pitchFamily="18" charset="0"/>
                          <a:cs typeface="Arial" panose="020B0604020202020204" pitchFamily="34" charset="0"/>
                        </a:rPr>
                        <a:t>1.012</a:t>
                      </a:r>
                      <a:endParaRPr lang="en-US" sz="14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01415308"/>
                  </a:ext>
                </a:extLst>
              </a:tr>
            </a:tbl>
          </a:graphicData>
        </a:graphic>
      </p:graphicFrame>
      <p:sp>
        <p:nvSpPr>
          <p:cNvPr id="12" name="Rectangle 11"/>
          <p:cNvSpPr/>
          <p:nvPr/>
        </p:nvSpPr>
        <p:spPr>
          <a:xfrm>
            <a:off x="4876800" y="6257835"/>
            <a:ext cx="3991078" cy="1200329"/>
          </a:xfrm>
          <a:prstGeom prst="rect">
            <a:avLst/>
          </a:prstGeom>
        </p:spPr>
        <p:txBody>
          <a:bodyPr wrap="square">
            <a:spAutoFit/>
          </a:bodyPr>
          <a:lstStyle/>
          <a:p>
            <a:r>
              <a:rPr lang="en-US" dirty="0">
                <a:solidFill>
                  <a:srgbClr val="7030A0"/>
                </a:solidFill>
                <a:latin typeface="+mj-lt"/>
                <a:ea typeface="Calibri" panose="020F0502020204030204" pitchFamily="34" charset="0"/>
              </a:rPr>
              <a:t>* The flame properties were also found at </a:t>
            </a:r>
            <a:r>
              <a:rPr lang="az-Cyrl-AZ" dirty="0">
                <a:solidFill>
                  <a:srgbClr val="7030A0"/>
                </a:solidFill>
                <a:ea typeface="Calibri" panose="020F0502020204030204" pitchFamily="34" charset="0"/>
              </a:rPr>
              <a:t>Ф=</a:t>
            </a:r>
            <a:r>
              <a:rPr lang="en-US" dirty="0">
                <a:solidFill>
                  <a:srgbClr val="7030A0"/>
                </a:solidFill>
                <a:ea typeface="Calibri" panose="020F0502020204030204" pitchFamily="34" charset="0"/>
              </a:rPr>
              <a:t>0</a:t>
            </a:r>
            <a:r>
              <a:rPr lang="az-Cyrl-AZ" dirty="0">
                <a:solidFill>
                  <a:srgbClr val="7030A0"/>
                </a:solidFill>
                <a:ea typeface="Calibri" panose="020F0502020204030204" pitchFamily="34" charset="0"/>
              </a:rPr>
              <a:t>.</a:t>
            </a:r>
            <a:r>
              <a:rPr lang="en-US" dirty="0">
                <a:solidFill>
                  <a:srgbClr val="7030A0"/>
                </a:solidFill>
                <a:ea typeface="Calibri" panose="020F0502020204030204" pitchFamily="34" charset="0"/>
              </a:rPr>
              <a:t>7 </a:t>
            </a:r>
            <a:r>
              <a:rPr lang="en-US" dirty="0">
                <a:solidFill>
                  <a:srgbClr val="7030A0"/>
                </a:solidFill>
                <a:latin typeface="+mj-lt"/>
                <a:ea typeface="Calibri" panose="020F0502020204030204" pitchFamily="34" charset="0"/>
              </a:rPr>
              <a:t>and </a:t>
            </a:r>
            <a:r>
              <a:rPr lang="az-Cyrl-AZ" dirty="0">
                <a:solidFill>
                  <a:srgbClr val="7030A0"/>
                </a:solidFill>
                <a:ea typeface="Calibri" panose="020F0502020204030204" pitchFamily="34" charset="0"/>
              </a:rPr>
              <a:t>Ф=1.</a:t>
            </a:r>
            <a:r>
              <a:rPr lang="en-US" dirty="0">
                <a:solidFill>
                  <a:srgbClr val="7030A0"/>
                </a:solidFill>
                <a:ea typeface="Calibri" panose="020F0502020204030204" pitchFamily="34" charset="0"/>
              </a:rPr>
              <a:t>3</a:t>
            </a:r>
            <a:endParaRPr lang="az-Cyrl-AZ" dirty="0">
              <a:solidFill>
                <a:srgbClr val="7030A0"/>
              </a:solidFill>
              <a:ea typeface="Calibri" panose="020F0502020204030204" pitchFamily="34" charset="0"/>
            </a:endParaRPr>
          </a:p>
          <a:p>
            <a:r>
              <a:rPr lang="en-US" dirty="0">
                <a:solidFill>
                  <a:srgbClr val="7030A0"/>
                </a:solidFill>
                <a:latin typeface="+mj-lt"/>
                <a:ea typeface="Calibri" panose="020F0502020204030204" pitchFamily="34" charset="0"/>
              </a:rPr>
              <a:t> </a:t>
            </a:r>
            <a:endParaRPr lang="az-Cyrl-AZ" dirty="0">
              <a:solidFill>
                <a:srgbClr val="7030A0"/>
              </a:solidFill>
              <a:latin typeface="+mj-lt"/>
              <a:ea typeface="Calibri" panose="020F0502020204030204" pitchFamily="34" charset="0"/>
            </a:endParaRPr>
          </a:p>
          <a:p>
            <a:r>
              <a:rPr lang="en-US" dirty="0">
                <a:solidFill>
                  <a:srgbClr val="7030A0"/>
                </a:solidFill>
                <a:latin typeface="Times New Roman" panose="02020603050405020304" pitchFamily="18" charset="0"/>
                <a:ea typeface="Calibri" panose="020F0502020204030204" pitchFamily="34" charset="0"/>
              </a:rPr>
              <a:t> </a:t>
            </a:r>
            <a:endParaRPr lang="en-US" dirty="0">
              <a:solidFill>
                <a:srgbClr val="7030A0"/>
              </a:solidFill>
            </a:endParaRPr>
          </a:p>
        </p:txBody>
      </p:sp>
    </p:spTree>
    <p:extLst>
      <p:ext uri="{BB962C8B-B14F-4D97-AF65-F5344CB8AC3E}">
        <p14:creationId xmlns:p14="http://schemas.microsoft.com/office/powerpoint/2010/main" val="42920825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481" y="381000"/>
            <a:ext cx="8839200" cy="4724400"/>
          </a:xfrm>
        </p:spPr>
        <p:txBody>
          <a:bodyPr>
            <a:normAutofit/>
          </a:bodyPr>
          <a:lstStyle/>
          <a:p>
            <a:pPr marL="0" indent="0" algn="just" rtl="0">
              <a:spcBef>
                <a:spcPts val="600"/>
              </a:spcBef>
              <a:buNone/>
            </a:pPr>
            <a:endParaRPr lang="en-GB" sz="2800" b="1" u="sng" dirty="0">
              <a:solidFill>
                <a:srgbClr val="C00000"/>
              </a:solidFill>
            </a:endParaRPr>
          </a:p>
          <a:p>
            <a:pPr marL="0" indent="0" algn="just" rtl="0">
              <a:buNone/>
            </a:pPr>
            <a:endParaRPr lang="en-GB" sz="2000" dirty="0">
              <a:latin typeface="Times New Roman"/>
              <a:ea typeface="Calibri"/>
            </a:endParaRPr>
          </a:p>
        </p:txBody>
      </p:sp>
      <p:sp>
        <p:nvSpPr>
          <p:cNvPr id="5" name="Slide Number Placeholder 4"/>
          <p:cNvSpPr>
            <a:spLocks noGrp="1"/>
          </p:cNvSpPr>
          <p:nvPr>
            <p:ph type="sldNum" sz="quarter" idx="12"/>
          </p:nvPr>
        </p:nvSpPr>
        <p:spPr>
          <a:xfrm>
            <a:off x="7986464" y="6520259"/>
            <a:ext cx="762000" cy="365125"/>
          </a:xfrm>
        </p:spPr>
        <p:txBody>
          <a:bodyPr/>
          <a:lstStyle/>
          <a:p>
            <a:pPr algn="r"/>
            <a:fld id="{B6F15528-21DE-4FAA-801E-634DDDAF4B2B}" type="slidenum">
              <a:rPr lang="en-US" sz="1400" smtClean="0">
                <a:solidFill>
                  <a:prstClr val="black"/>
                </a:solidFill>
              </a:rPr>
              <a:pPr algn="r"/>
              <a:t>18</a:t>
            </a:fld>
            <a:endParaRPr lang="en-US" sz="1400" dirty="0">
              <a:solidFill>
                <a:prstClr val="black"/>
              </a:solidFill>
            </a:endParaRPr>
          </a:p>
        </p:txBody>
      </p:sp>
      <p:sp>
        <p:nvSpPr>
          <p:cNvPr id="10" name="TextBox 9"/>
          <p:cNvSpPr txBox="1"/>
          <p:nvPr/>
        </p:nvSpPr>
        <p:spPr>
          <a:xfrm>
            <a:off x="4876800" y="1981200"/>
            <a:ext cx="381000" cy="369332"/>
          </a:xfrm>
          <a:prstGeom prst="rect">
            <a:avLst/>
          </a:prstGeom>
          <a:solidFill>
            <a:schemeClr val="bg1"/>
          </a:solidFill>
        </p:spPr>
        <p:txBody>
          <a:bodyPr wrap="square" rtlCol="0">
            <a:spAutoFit/>
          </a:bodyPr>
          <a:lstStyle/>
          <a:p>
            <a:endParaRPr lang="en-US" dirty="0"/>
          </a:p>
        </p:txBody>
      </p:sp>
      <p:sp>
        <p:nvSpPr>
          <p:cNvPr id="9" name="Title 2"/>
          <p:cNvSpPr txBox="1">
            <a:spLocks/>
          </p:cNvSpPr>
          <p:nvPr/>
        </p:nvSpPr>
        <p:spPr>
          <a:xfrm>
            <a:off x="58337" y="-22633"/>
            <a:ext cx="8229600" cy="1143000"/>
          </a:xfrm>
          <a:prstGeom prst="rect">
            <a:avLst/>
          </a:prstGeom>
        </p:spPr>
        <p:txBody>
          <a:bodyPr vert="horz" lIns="91440" tIns="45720" rIns="91440" bIns="45720" rtlCol="1" anchor="ctr">
            <a:noAutofit/>
          </a:bodyPr>
          <a:lstStyle/>
          <a:p>
            <a:pPr lvl="0" algn="just">
              <a:spcBef>
                <a:spcPct val="0"/>
              </a:spcBef>
              <a:defRPr/>
            </a:pPr>
            <a:r>
              <a:rPr lang="en-US" sz="4000" b="1" dirty="0">
                <a:solidFill>
                  <a:srgbClr val="C00000"/>
                </a:solidFill>
                <a:effectLst>
                  <a:outerShdw blurRad="38100" dist="38100" dir="2700000" algn="tl">
                    <a:srgbClr val="000000">
                      <a:alpha val="43137"/>
                    </a:srgbClr>
                  </a:outerShdw>
                </a:effectLst>
                <a:latin typeface="+mj-lt"/>
                <a:ea typeface="+mj-ea"/>
                <a:cs typeface="Times New Roman" pitchFamily="18" charset="0"/>
              </a:rPr>
              <a:t>c</a:t>
            </a:r>
            <a:r>
              <a:rPr lang="en-US" sz="4000" b="1" dirty="0" smtClean="0">
                <a:solidFill>
                  <a:srgbClr val="C00000"/>
                </a:solidFill>
                <a:effectLst>
                  <a:outerShdw blurRad="38100" dist="38100" dir="2700000" algn="tl">
                    <a:srgbClr val="000000">
                      <a:alpha val="43137"/>
                    </a:srgbClr>
                  </a:outerShdw>
                </a:effectLst>
                <a:latin typeface="+mj-lt"/>
                <a:ea typeface="+mj-ea"/>
                <a:cs typeface="Times New Roman" pitchFamily="18" charset="0"/>
              </a:rPr>
              <a:t>. </a:t>
            </a:r>
            <a:r>
              <a:rPr lang="en-US" sz="4000" b="1" dirty="0">
                <a:solidFill>
                  <a:srgbClr val="C00000"/>
                </a:solidFill>
                <a:effectLst>
                  <a:outerShdw blurRad="38100" dist="38100" dir="2700000" algn="tl">
                    <a:srgbClr val="000000">
                      <a:alpha val="43137"/>
                    </a:srgbClr>
                  </a:outerShdw>
                </a:effectLst>
                <a:latin typeface="+mj-lt"/>
                <a:ea typeface="+mj-ea"/>
                <a:cs typeface="Times New Roman" pitchFamily="18" charset="0"/>
              </a:rPr>
              <a:t>Results and Discussions</a:t>
            </a:r>
          </a:p>
        </p:txBody>
      </p:sp>
      <p:sp>
        <p:nvSpPr>
          <p:cNvPr id="8" name="Rectangle 7"/>
          <p:cNvSpPr/>
          <p:nvPr/>
        </p:nvSpPr>
        <p:spPr>
          <a:xfrm>
            <a:off x="58337" y="999402"/>
            <a:ext cx="9245256" cy="523220"/>
          </a:xfrm>
          <a:prstGeom prst="rect">
            <a:avLst/>
          </a:prstGeom>
        </p:spPr>
        <p:txBody>
          <a:bodyPr wrap="square">
            <a:spAutoFit/>
          </a:bodyPr>
          <a:lstStyle/>
          <a:p>
            <a:pPr marL="171450" indent="-171450"/>
            <a:r>
              <a:rPr lang="en-US" sz="2800" b="1" dirty="0"/>
              <a:t>CFD Results</a:t>
            </a:r>
            <a:endParaRPr lang="en-US" dirty="0">
              <a:solidFill>
                <a:schemeClr val="accent4">
                  <a:lumMod val="75000"/>
                </a:schemeClr>
              </a:solidFill>
              <a:latin typeface="+mj-lt"/>
            </a:endParaRPr>
          </a:p>
        </p:txBody>
      </p:sp>
      <p:sp>
        <p:nvSpPr>
          <p:cNvPr id="15" name="Rectangle 14"/>
          <p:cNvSpPr/>
          <p:nvPr/>
        </p:nvSpPr>
        <p:spPr>
          <a:xfrm>
            <a:off x="-152400" y="1569234"/>
            <a:ext cx="4331699" cy="464871"/>
          </a:xfrm>
          <a:prstGeom prst="rect">
            <a:avLst/>
          </a:prstGeom>
        </p:spPr>
        <p:txBody>
          <a:bodyPr wrap="none">
            <a:spAutoFit/>
          </a:bodyPr>
          <a:lstStyle/>
          <a:p>
            <a:pPr marL="228600" marR="0">
              <a:lnSpc>
                <a:spcPct val="150000"/>
              </a:lnSpc>
              <a:spcBef>
                <a:spcPts val="0"/>
              </a:spcBef>
              <a:spcAft>
                <a:spcPts val="1000"/>
              </a:spcAft>
            </a:pPr>
            <a:r>
              <a:rPr lang="en-US" dirty="0">
                <a:solidFill>
                  <a:srgbClr val="0070C0"/>
                </a:solidFill>
                <a:latin typeface="+mj-lt"/>
                <a:ea typeface="Calibri" panose="020F0502020204030204" pitchFamily="34" charset="0"/>
                <a:cs typeface="Arial" panose="020B0604020202020204" pitchFamily="34" charset="0"/>
              </a:rPr>
              <a:t>1) Mean Turbulent Kinetic Energy Balance</a:t>
            </a:r>
            <a:endParaRPr lang="en-US" sz="1100" b="1" dirty="0">
              <a:solidFill>
                <a:srgbClr val="0070C0"/>
              </a:solidFill>
              <a:effectLst/>
              <a:latin typeface="+mj-lt"/>
              <a:ea typeface="Calibri" panose="020F0502020204030204" pitchFamily="34" charset="0"/>
              <a:cs typeface="Arial" panose="020B0604020202020204" pitchFamily="34" charset="0"/>
            </a:endParaRPr>
          </a:p>
        </p:txBody>
      </p:sp>
      <p:pic>
        <p:nvPicPr>
          <p:cNvPr id="12" name="Picture 11"/>
          <p:cNvPicPr>
            <a:picLocks noChangeAspect="1"/>
          </p:cNvPicPr>
          <p:nvPr/>
        </p:nvPicPr>
        <p:blipFill>
          <a:blip r:embed="rId3"/>
          <a:stretch>
            <a:fillRect/>
          </a:stretch>
        </p:blipFill>
        <p:spPr>
          <a:xfrm>
            <a:off x="381000" y="2173411"/>
            <a:ext cx="5638800" cy="3200677"/>
          </a:xfrm>
          <a:prstGeom prst="rect">
            <a:avLst/>
          </a:prstGeom>
        </p:spPr>
      </p:pic>
      <p:sp>
        <p:nvSpPr>
          <p:cNvPr id="14" name="Rectangle 13"/>
          <p:cNvSpPr/>
          <p:nvPr/>
        </p:nvSpPr>
        <p:spPr>
          <a:xfrm>
            <a:off x="192481" y="5563978"/>
            <a:ext cx="9018590" cy="1200329"/>
          </a:xfrm>
          <a:prstGeom prst="rect">
            <a:avLst/>
          </a:prstGeom>
        </p:spPr>
        <p:txBody>
          <a:bodyPr wrap="square">
            <a:spAutoFit/>
          </a:bodyPr>
          <a:lstStyle/>
          <a:p>
            <a:pPr marL="285750" indent="-285750">
              <a:buFont typeface="Wingdings" panose="05000000000000000000" pitchFamily="2" charset="2"/>
              <a:buChar char="Ø"/>
            </a:pPr>
            <a:r>
              <a:rPr lang="en-US" dirty="0">
                <a:latin typeface="Times New Roman" panose="02020603050405020304" pitchFamily="18" charset="0"/>
                <a:ea typeface="Calibri" panose="020F0502020204030204" pitchFamily="34" charset="0"/>
              </a:rPr>
              <a:t>K and </a:t>
            </a:r>
            <a:r>
              <a:rPr lang="el-GR" dirty="0">
                <a:latin typeface="Times New Roman" panose="02020603050405020304" pitchFamily="18" charset="0"/>
                <a:ea typeface="Calibri" panose="020F0502020204030204" pitchFamily="34" charset="0"/>
              </a:rPr>
              <a:t>μ</a:t>
            </a:r>
            <a:r>
              <a:rPr lang="en-US" dirty="0">
                <a:latin typeface="Times New Roman" panose="02020603050405020304" pitchFamily="18" charset="0"/>
                <a:ea typeface="Calibri" panose="020F0502020204030204" pitchFamily="34" charset="0"/>
              </a:rPr>
              <a:t> reach their maximum value near the mixing fans and start to gradually decrease until reaching their minimum value at the center point of the vessel.</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latin typeface="Times New Roman" panose="02020603050405020304" pitchFamily="18" charset="0"/>
                <a:ea typeface="Calibri" panose="020F0502020204030204" pitchFamily="34" charset="0"/>
              </a:rPr>
              <a:t>The turbulent flow field was found to be homogenous and isotropic.</a:t>
            </a:r>
            <a:endParaRPr lang="en-US" dirty="0"/>
          </a:p>
        </p:txBody>
      </p:sp>
      <p:sp>
        <p:nvSpPr>
          <p:cNvPr id="2" name="Rectangle 1"/>
          <p:cNvSpPr/>
          <p:nvPr/>
        </p:nvSpPr>
        <p:spPr>
          <a:xfrm>
            <a:off x="6096000" y="2688836"/>
            <a:ext cx="3050729" cy="2169825"/>
          </a:xfrm>
          <a:prstGeom prst="rect">
            <a:avLst/>
          </a:prstGeom>
        </p:spPr>
        <p:txBody>
          <a:bodyPr wrap="square">
            <a:spAutoFit/>
          </a:bodyPr>
          <a:lstStyle/>
          <a:p>
            <a:pPr>
              <a:lnSpc>
                <a:spcPct val="150000"/>
              </a:lnSpc>
            </a:pPr>
            <a:r>
              <a:rPr lang="en-US" dirty="0">
                <a:solidFill>
                  <a:srgbClr val="0070C0"/>
                </a:solidFill>
              </a:rPr>
              <a:t>Mean turbulent kinetic energy and turbulent eddy viscosity throughout the combustion vessel up to r =12cm, at u`=3.0m/s and Φ=1.0</a:t>
            </a:r>
          </a:p>
        </p:txBody>
      </p:sp>
    </p:spTree>
    <p:extLst>
      <p:ext uri="{BB962C8B-B14F-4D97-AF65-F5344CB8AC3E}">
        <p14:creationId xmlns:p14="http://schemas.microsoft.com/office/powerpoint/2010/main" val="270459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481" y="381000"/>
            <a:ext cx="8839200" cy="4724400"/>
          </a:xfrm>
        </p:spPr>
        <p:txBody>
          <a:bodyPr>
            <a:normAutofit/>
          </a:bodyPr>
          <a:lstStyle/>
          <a:p>
            <a:pPr marL="0" indent="0" algn="just" rtl="0">
              <a:spcBef>
                <a:spcPts val="600"/>
              </a:spcBef>
              <a:buNone/>
            </a:pPr>
            <a:endParaRPr lang="en-GB" sz="2800" b="1" u="sng" dirty="0">
              <a:solidFill>
                <a:srgbClr val="C00000"/>
              </a:solidFill>
            </a:endParaRPr>
          </a:p>
          <a:p>
            <a:pPr marL="0" indent="0" algn="just" rtl="0">
              <a:buNone/>
            </a:pPr>
            <a:endParaRPr lang="en-GB" sz="2000" dirty="0">
              <a:latin typeface="Times New Roman"/>
              <a:ea typeface="Calibri"/>
            </a:endParaRPr>
          </a:p>
        </p:txBody>
      </p:sp>
      <p:sp>
        <p:nvSpPr>
          <p:cNvPr id="5" name="Slide Number Placeholder 4"/>
          <p:cNvSpPr>
            <a:spLocks noGrp="1"/>
          </p:cNvSpPr>
          <p:nvPr>
            <p:ph type="sldNum" sz="quarter" idx="12"/>
          </p:nvPr>
        </p:nvSpPr>
        <p:spPr>
          <a:xfrm>
            <a:off x="7986464" y="6520259"/>
            <a:ext cx="762000" cy="365125"/>
          </a:xfrm>
        </p:spPr>
        <p:txBody>
          <a:bodyPr/>
          <a:lstStyle/>
          <a:p>
            <a:pPr algn="r"/>
            <a:fld id="{B6F15528-21DE-4FAA-801E-634DDDAF4B2B}" type="slidenum">
              <a:rPr lang="en-US" sz="1400" smtClean="0">
                <a:solidFill>
                  <a:prstClr val="black"/>
                </a:solidFill>
              </a:rPr>
              <a:pPr algn="r"/>
              <a:t>19</a:t>
            </a:fld>
            <a:endParaRPr lang="en-US" sz="1400" dirty="0">
              <a:solidFill>
                <a:prstClr val="black"/>
              </a:solidFill>
            </a:endParaRPr>
          </a:p>
        </p:txBody>
      </p:sp>
      <p:sp>
        <p:nvSpPr>
          <p:cNvPr id="10" name="TextBox 9"/>
          <p:cNvSpPr txBox="1"/>
          <p:nvPr/>
        </p:nvSpPr>
        <p:spPr>
          <a:xfrm>
            <a:off x="4876800" y="1981200"/>
            <a:ext cx="381000" cy="369332"/>
          </a:xfrm>
          <a:prstGeom prst="rect">
            <a:avLst/>
          </a:prstGeom>
          <a:solidFill>
            <a:schemeClr val="bg1"/>
          </a:solidFill>
        </p:spPr>
        <p:txBody>
          <a:bodyPr wrap="square" rtlCol="0">
            <a:spAutoFit/>
          </a:bodyPr>
          <a:lstStyle/>
          <a:p>
            <a:endParaRPr lang="en-US" dirty="0"/>
          </a:p>
        </p:txBody>
      </p:sp>
      <p:sp>
        <p:nvSpPr>
          <p:cNvPr id="9" name="Title 2"/>
          <p:cNvSpPr txBox="1">
            <a:spLocks/>
          </p:cNvSpPr>
          <p:nvPr/>
        </p:nvSpPr>
        <p:spPr>
          <a:xfrm>
            <a:off x="58337" y="-22633"/>
            <a:ext cx="8229600" cy="1143000"/>
          </a:xfrm>
          <a:prstGeom prst="rect">
            <a:avLst/>
          </a:prstGeom>
        </p:spPr>
        <p:txBody>
          <a:bodyPr vert="horz" lIns="91440" tIns="45720" rIns="91440" bIns="45720" rtlCol="1" anchor="ctr">
            <a:noAutofit/>
          </a:bodyPr>
          <a:lstStyle/>
          <a:p>
            <a:pPr lvl="0" algn="just">
              <a:spcBef>
                <a:spcPct val="0"/>
              </a:spcBef>
              <a:defRPr/>
            </a:pPr>
            <a:r>
              <a:rPr lang="en-US" sz="4000" b="1" dirty="0" smtClean="0">
                <a:solidFill>
                  <a:srgbClr val="C00000"/>
                </a:solidFill>
                <a:effectLst>
                  <a:outerShdw blurRad="38100" dist="38100" dir="2700000" algn="tl">
                    <a:srgbClr val="000000">
                      <a:alpha val="43137"/>
                    </a:srgbClr>
                  </a:outerShdw>
                </a:effectLst>
                <a:latin typeface="+mj-lt"/>
                <a:ea typeface="+mj-ea"/>
                <a:cs typeface="Times New Roman" pitchFamily="18" charset="0"/>
              </a:rPr>
              <a:t>c. </a:t>
            </a:r>
            <a:r>
              <a:rPr lang="en-US" sz="4000" b="1" dirty="0">
                <a:solidFill>
                  <a:srgbClr val="C00000"/>
                </a:solidFill>
                <a:effectLst>
                  <a:outerShdw blurRad="38100" dist="38100" dir="2700000" algn="tl">
                    <a:srgbClr val="000000">
                      <a:alpha val="43137"/>
                    </a:srgbClr>
                  </a:outerShdw>
                </a:effectLst>
                <a:latin typeface="+mj-lt"/>
                <a:ea typeface="+mj-ea"/>
                <a:cs typeface="Times New Roman" pitchFamily="18" charset="0"/>
              </a:rPr>
              <a:t>Results and Discussions</a:t>
            </a:r>
          </a:p>
        </p:txBody>
      </p:sp>
      <p:sp>
        <p:nvSpPr>
          <p:cNvPr id="8" name="Rectangle 7"/>
          <p:cNvSpPr/>
          <p:nvPr/>
        </p:nvSpPr>
        <p:spPr>
          <a:xfrm>
            <a:off x="58337" y="999402"/>
            <a:ext cx="9245256" cy="523220"/>
          </a:xfrm>
          <a:prstGeom prst="rect">
            <a:avLst/>
          </a:prstGeom>
        </p:spPr>
        <p:txBody>
          <a:bodyPr wrap="square">
            <a:spAutoFit/>
          </a:bodyPr>
          <a:lstStyle/>
          <a:p>
            <a:pPr marL="171450" indent="-171450"/>
            <a:r>
              <a:rPr lang="en-US" sz="2800" b="1" dirty="0"/>
              <a:t>CFD Results</a:t>
            </a:r>
            <a:endParaRPr lang="en-US" dirty="0">
              <a:solidFill>
                <a:schemeClr val="accent4">
                  <a:lumMod val="75000"/>
                </a:schemeClr>
              </a:solidFill>
              <a:latin typeface="+mj-lt"/>
            </a:endParaRPr>
          </a:p>
        </p:txBody>
      </p:sp>
      <p:sp>
        <p:nvSpPr>
          <p:cNvPr id="15" name="Rectangle 14"/>
          <p:cNvSpPr/>
          <p:nvPr/>
        </p:nvSpPr>
        <p:spPr>
          <a:xfrm>
            <a:off x="-152400" y="1569234"/>
            <a:ext cx="2909771" cy="463397"/>
          </a:xfrm>
          <a:prstGeom prst="rect">
            <a:avLst/>
          </a:prstGeom>
        </p:spPr>
        <p:txBody>
          <a:bodyPr wrap="none">
            <a:spAutoFit/>
          </a:bodyPr>
          <a:lstStyle/>
          <a:p>
            <a:pPr marL="228600" marR="0">
              <a:lnSpc>
                <a:spcPct val="150000"/>
              </a:lnSpc>
              <a:spcBef>
                <a:spcPts val="0"/>
              </a:spcBef>
              <a:spcAft>
                <a:spcPts val="1000"/>
              </a:spcAft>
            </a:pPr>
            <a:r>
              <a:rPr lang="en-US" dirty="0">
                <a:solidFill>
                  <a:srgbClr val="0070C0"/>
                </a:solidFill>
                <a:latin typeface="+mj-lt"/>
                <a:ea typeface="Calibri" panose="020F0502020204030204" pitchFamily="34" charset="0"/>
                <a:cs typeface="Arial" panose="020B0604020202020204" pitchFamily="34" charset="0"/>
              </a:rPr>
              <a:t>2) Flame Radius Evolution</a:t>
            </a:r>
            <a:endParaRPr lang="en-US" sz="1100" b="1" dirty="0">
              <a:solidFill>
                <a:srgbClr val="0070C0"/>
              </a:solidFill>
              <a:effectLst/>
              <a:latin typeface="+mj-lt"/>
              <a:ea typeface="Calibri" panose="020F0502020204030204" pitchFamily="34" charset="0"/>
              <a:cs typeface="Arial" panose="020B0604020202020204" pitchFamily="34" charset="0"/>
            </a:endParaRPr>
          </a:p>
        </p:txBody>
      </p:sp>
      <p:sp>
        <p:nvSpPr>
          <p:cNvPr id="14" name="Rectangle 13"/>
          <p:cNvSpPr/>
          <p:nvPr/>
        </p:nvSpPr>
        <p:spPr>
          <a:xfrm>
            <a:off x="192481" y="5456872"/>
            <a:ext cx="8817617" cy="1477328"/>
          </a:xfrm>
          <a:prstGeom prst="rect">
            <a:avLst/>
          </a:prstGeom>
        </p:spPr>
        <p:txBody>
          <a:bodyPr wrap="square">
            <a:spAutoFit/>
          </a:bodyPr>
          <a:lstStyle/>
          <a:p>
            <a:pPr marL="285750" indent="-285750">
              <a:buFont typeface="Wingdings" panose="05000000000000000000" pitchFamily="2" charset="2"/>
              <a:buChar char="Ø"/>
            </a:pPr>
            <a:r>
              <a:rPr lang="en-US" dirty="0">
                <a:latin typeface="+mj-lt"/>
                <a:ea typeface="Calibri" panose="020F0502020204030204" pitchFamily="34" charset="0"/>
              </a:rPr>
              <a:t>For the laminar cases (t &lt; 25ms), the flame radius develops linearly with time. However, for turbulent cases (t &gt; 25ms), the radius grows rapidly and non-linearly with time. </a:t>
            </a:r>
          </a:p>
          <a:p>
            <a:pPr marL="285750" indent="-285750">
              <a:buFont typeface="Wingdings" panose="05000000000000000000" pitchFamily="2" charset="2"/>
              <a:buChar char="Ø"/>
            </a:pPr>
            <a:endParaRPr lang="en-US" dirty="0">
              <a:latin typeface="+mj-lt"/>
            </a:endParaRPr>
          </a:p>
          <a:p>
            <a:pPr marL="285750" indent="-285750">
              <a:buFont typeface="Wingdings" panose="05000000000000000000" pitchFamily="2" charset="2"/>
              <a:buChar char="Ø"/>
            </a:pPr>
            <a:r>
              <a:rPr lang="en-US" dirty="0">
                <a:latin typeface="+mj-lt"/>
                <a:ea typeface="Calibri" panose="020F0502020204030204" pitchFamily="34" charset="0"/>
              </a:rPr>
              <a:t>The flame brush is thickening as the flame develops, having islands of burned gases inside it (C=1 in CFD color bar) and unburned gases outside it (C=0 in CFD color bar).</a:t>
            </a:r>
            <a:endParaRPr lang="en-US" dirty="0">
              <a:latin typeface="+mj-lt"/>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19081" y="2165866"/>
            <a:ext cx="5661871" cy="3192976"/>
          </a:xfrm>
          <a:prstGeom prst="rect">
            <a:avLst/>
          </a:prstGeom>
        </p:spPr>
      </p:pic>
      <p:sp>
        <p:nvSpPr>
          <p:cNvPr id="11" name="Rectangle 10"/>
          <p:cNvSpPr/>
          <p:nvPr/>
        </p:nvSpPr>
        <p:spPr>
          <a:xfrm>
            <a:off x="6096000" y="2688836"/>
            <a:ext cx="3050729" cy="1754326"/>
          </a:xfrm>
          <a:prstGeom prst="rect">
            <a:avLst/>
          </a:prstGeom>
        </p:spPr>
        <p:txBody>
          <a:bodyPr wrap="square">
            <a:spAutoFit/>
          </a:bodyPr>
          <a:lstStyle/>
          <a:p>
            <a:pPr>
              <a:lnSpc>
                <a:spcPct val="150000"/>
              </a:lnSpc>
            </a:pPr>
            <a:r>
              <a:rPr lang="en-US" dirty="0">
                <a:solidFill>
                  <a:srgbClr val="0070C0"/>
                </a:solidFill>
              </a:rPr>
              <a:t>Flame radius evolution for stoichiometric GTL-air mixture at 1atm, </a:t>
            </a:r>
            <a:r>
              <a:rPr lang="en-US" dirty="0" err="1">
                <a:solidFill>
                  <a:srgbClr val="0070C0"/>
                </a:solidFill>
              </a:rPr>
              <a:t>T</a:t>
            </a:r>
            <a:r>
              <a:rPr lang="en-US" baseline="-25000" dirty="0" err="1">
                <a:solidFill>
                  <a:srgbClr val="0070C0"/>
                </a:solidFill>
              </a:rPr>
              <a:t>i</a:t>
            </a:r>
            <a:r>
              <a:rPr lang="en-US" dirty="0">
                <a:solidFill>
                  <a:srgbClr val="0070C0"/>
                </a:solidFill>
              </a:rPr>
              <a:t> = 463K and u`=3.0m/s</a:t>
            </a:r>
          </a:p>
        </p:txBody>
      </p:sp>
      <p:sp>
        <p:nvSpPr>
          <p:cNvPr id="4" name="TextBox 3">
            <a:extLst>
              <a:ext uri="{FF2B5EF4-FFF2-40B4-BE49-F238E27FC236}">
                <a16:creationId xmlns="" xmlns:a16="http://schemas.microsoft.com/office/drawing/2014/main" id="{D8D033C9-E13E-4542-90F2-0A73DB56A52C}"/>
              </a:ext>
            </a:extLst>
          </p:cNvPr>
          <p:cNvSpPr txBox="1"/>
          <p:nvPr/>
        </p:nvSpPr>
        <p:spPr>
          <a:xfrm>
            <a:off x="381000" y="5047455"/>
            <a:ext cx="228600" cy="369332"/>
          </a:xfrm>
          <a:prstGeom prst="rect">
            <a:avLst/>
          </a:prstGeom>
          <a:noFill/>
        </p:spPr>
        <p:txBody>
          <a:bodyPr wrap="square" rtlCol="0">
            <a:spAutoFit/>
          </a:bodyPr>
          <a:lstStyle/>
          <a:p>
            <a:r>
              <a:rPr lang="en-US" dirty="0"/>
              <a:t>C</a:t>
            </a:r>
          </a:p>
        </p:txBody>
      </p:sp>
    </p:spTree>
    <p:extLst>
      <p:ext uri="{BB962C8B-B14F-4D97-AF65-F5344CB8AC3E}">
        <p14:creationId xmlns:p14="http://schemas.microsoft.com/office/powerpoint/2010/main" val="313509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37864" y="0"/>
            <a:ext cx="8229600" cy="1143000"/>
          </a:xfrm>
          <a:prstGeom prst="rect">
            <a:avLst/>
          </a:prstGeom>
        </p:spPr>
        <p:txBody>
          <a:bodyPr vert="horz" lIns="91440" tIns="45720" rIns="91440" bIns="45720" rtlCol="1" anchor="ctr">
            <a:noAutofit/>
          </a:bodyPr>
          <a:lstStyle/>
          <a:p>
            <a:pPr marL="0" marR="0" lvl="0" indent="0" defTabSz="914400" rtl="0" eaLnBrk="1" fontAlgn="auto" latinLnBrk="0" hangingPunct="1">
              <a:lnSpc>
                <a:spcPct val="100000"/>
              </a:lnSpc>
              <a:spcBef>
                <a:spcPct val="0"/>
              </a:spcBef>
              <a:spcAft>
                <a:spcPts val="0"/>
              </a:spcAft>
              <a:buClrTx/>
              <a:buSzTx/>
              <a:tabLst/>
              <a:defRPr/>
            </a:pPr>
            <a:r>
              <a:rPr kumimoji="0" lang="en-US" sz="4000" b="1" i="0"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j-lt"/>
                <a:ea typeface="+mj-ea"/>
                <a:cs typeface="Times New Roman" pitchFamily="18" charset="0"/>
              </a:rPr>
              <a:t>Outline</a:t>
            </a:r>
          </a:p>
        </p:txBody>
      </p:sp>
      <p:sp>
        <p:nvSpPr>
          <p:cNvPr id="5" name="Content Placeholder 2"/>
          <p:cNvSpPr txBox="1">
            <a:spLocks/>
          </p:cNvSpPr>
          <p:nvPr/>
        </p:nvSpPr>
        <p:spPr>
          <a:xfrm>
            <a:off x="165573" y="914400"/>
            <a:ext cx="7986465" cy="6886872"/>
          </a:xfrm>
          <a:prstGeom prst="rect">
            <a:avLst/>
          </a:prstGeom>
        </p:spPr>
        <p:txBody>
          <a:bodyPr vert="horz">
            <a:noAutofit/>
          </a:bodyPr>
          <a:lstStyle/>
          <a:p>
            <a:pPr marL="571500" lvl="0" indent="-514350" rtl="0">
              <a:lnSpc>
                <a:spcPct val="150000"/>
              </a:lnSpc>
              <a:spcBef>
                <a:spcPct val="20000"/>
              </a:spcBef>
              <a:buSzPct val="95000"/>
              <a:buFont typeface="+mj-lt"/>
              <a:buAutoNum type="arabicPeriod"/>
              <a:defRPr/>
            </a:pPr>
            <a:r>
              <a:rPr lang="en-US" sz="2400" dirty="0" smtClean="0">
                <a:cs typeface="Times New Roman" pitchFamily="18" charset="0"/>
              </a:rPr>
              <a:t>Personal Profile</a:t>
            </a:r>
          </a:p>
          <a:p>
            <a:pPr marL="571500" lvl="0" indent="-514350" rtl="0">
              <a:lnSpc>
                <a:spcPct val="150000"/>
              </a:lnSpc>
              <a:spcBef>
                <a:spcPct val="20000"/>
              </a:spcBef>
              <a:buSzPct val="95000"/>
              <a:buFont typeface="+mj-lt"/>
              <a:buAutoNum type="arabicPeriod"/>
              <a:defRPr/>
            </a:pPr>
            <a:r>
              <a:rPr lang="en-US" sz="2400" dirty="0" smtClean="0">
                <a:cs typeface="Times New Roman" pitchFamily="18" charset="0"/>
              </a:rPr>
              <a:t>Career Summary  </a:t>
            </a:r>
            <a:endParaRPr lang="en-US" sz="2400" dirty="0">
              <a:cs typeface="Times New Roman" pitchFamily="18" charset="0"/>
            </a:endParaRPr>
          </a:p>
          <a:p>
            <a:pPr marL="571500" marR="0" lvl="0" indent="-514350" fontAlgn="auto">
              <a:lnSpc>
                <a:spcPct val="150000"/>
              </a:lnSpc>
              <a:spcBef>
                <a:spcPct val="20000"/>
              </a:spcBef>
              <a:spcAft>
                <a:spcPts val="0"/>
              </a:spcAft>
              <a:buSzPct val="95000"/>
              <a:buFont typeface="+mj-lt"/>
              <a:buAutoNum type="arabicPeriod"/>
              <a:tabLst/>
              <a:defRPr/>
            </a:pPr>
            <a:r>
              <a:rPr lang="en-US" sz="2400" dirty="0" smtClean="0">
                <a:cs typeface="Times New Roman" pitchFamily="18" charset="0"/>
              </a:rPr>
              <a:t>Education </a:t>
            </a:r>
            <a:endParaRPr lang="en-US" sz="2400" dirty="0">
              <a:cs typeface="Times New Roman" pitchFamily="18" charset="0"/>
            </a:endParaRPr>
          </a:p>
          <a:p>
            <a:pPr marL="571500" marR="0" lvl="0" indent="-514350" fontAlgn="auto">
              <a:lnSpc>
                <a:spcPct val="150000"/>
              </a:lnSpc>
              <a:spcBef>
                <a:spcPct val="20000"/>
              </a:spcBef>
              <a:spcAft>
                <a:spcPts val="0"/>
              </a:spcAft>
              <a:buSzPct val="95000"/>
              <a:buFont typeface="+mj-lt"/>
              <a:buAutoNum type="arabicPeriod"/>
              <a:tabLst/>
              <a:defRPr/>
            </a:pPr>
            <a:r>
              <a:rPr lang="en-US" sz="2400" dirty="0" smtClean="0">
                <a:cs typeface="Times New Roman" pitchFamily="18" charset="0"/>
              </a:rPr>
              <a:t>Employment History</a:t>
            </a:r>
            <a:endParaRPr lang="en-US" sz="2400" dirty="0">
              <a:cs typeface="Times New Roman" pitchFamily="18" charset="0"/>
            </a:endParaRPr>
          </a:p>
          <a:p>
            <a:pPr marL="571500" marR="0" lvl="0" indent="-514350" fontAlgn="auto">
              <a:lnSpc>
                <a:spcPct val="150000"/>
              </a:lnSpc>
              <a:spcBef>
                <a:spcPct val="20000"/>
              </a:spcBef>
              <a:spcAft>
                <a:spcPts val="0"/>
              </a:spcAft>
              <a:buSzPct val="95000"/>
              <a:buFont typeface="+mj-lt"/>
              <a:buAutoNum type="arabicPeriod"/>
              <a:tabLst/>
              <a:defRPr/>
            </a:pPr>
            <a:r>
              <a:rPr lang="en-US" sz="2400" dirty="0" smtClean="0">
                <a:cs typeface="Times New Roman" pitchFamily="18" charset="0"/>
              </a:rPr>
              <a:t>Teaching Experience</a:t>
            </a:r>
            <a:endParaRPr lang="en-US" sz="2400" dirty="0">
              <a:cs typeface="Times New Roman" pitchFamily="18" charset="0"/>
            </a:endParaRPr>
          </a:p>
          <a:p>
            <a:pPr marL="571500" marR="0" lvl="0" indent="-514350" fontAlgn="auto">
              <a:lnSpc>
                <a:spcPct val="150000"/>
              </a:lnSpc>
              <a:spcBef>
                <a:spcPct val="20000"/>
              </a:spcBef>
              <a:spcAft>
                <a:spcPts val="0"/>
              </a:spcAft>
              <a:buSzPct val="95000"/>
              <a:buFont typeface="+mj-lt"/>
              <a:buAutoNum type="arabicPeriod"/>
              <a:tabLst/>
              <a:defRPr/>
            </a:pPr>
            <a:r>
              <a:rPr kumimoji="0" lang="en-US" sz="2400" i="0" u="none" strike="noStrike" kern="1200" cap="none" spc="0" normalizeH="0" baseline="0" noProof="0" dirty="0" smtClean="0">
                <a:ln>
                  <a:noFill/>
                </a:ln>
                <a:solidFill>
                  <a:schemeClr val="tx1"/>
                </a:solidFill>
                <a:effectLst/>
                <a:uLnTx/>
                <a:uFillTx/>
                <a:cs typeface="Times New Roman" pitchFamily="18" charset="0"/>
              </a:rPr>
              <a:t>Research Profile</a:t>
            </a:r>
          </a:p>
          <a:p>
            <a:pPr marL="571500" marR="0" lvl="0" indent="-514350" fontAlgn="auto">
              <a:lnSpc>
                <a:spcPct val="150000"/>
              </a:lnSpc>
              <a:spcBef>
                <a:spcPct val="20000"/>
              </a:spcBef>
              <a:spcAft>
                <a:spcPts val="0"/>
              </a:spcAft>
              <a:buSzPct val="95000"/>
              <a:buFont typeface="+mj-lt"/>
              <a:buAutoNum type="arabicPeriod"/>
              <a:tabLst/>
              <a:defRPr/>
            </a:pPr>
            <a:r>
              <a:rPr lang="en-US" sz="2400" dirty="0" smtClean="0">
                <a:cs typeface="Times New Roman" pitchFamily="18" charset="0"/>
              </a:rPr>
              <a:t>Seminar</a:t>
            </a:r>
          </a:p>
          <a:p>
            <a:pPr marL="571500" marR="0" lvl="0" indent="-514350" fontAlgn="auto">
              <a:lnSpc>
                <a:spcPct val="150000"/>
              </a:lnSpc>
              <a:spcBef>
                <a:spcPct val="20000"/>
              </a:spcBef>
              <a:spcAft>
                <a:spcPts val="0"/>
              </a:spcAft>
              <a:buSzPct val="95000"/>
              <a:buFont typeface="+mj-lt"/>
              <a:buAutoNum type="arabicPeriod"/>
              <a:tabLst/>
              <a:defRPr/>
            </a:pPr>
            <a:endParaRPr kumimoji="0" lang="en-US" sz="2400" i="0" u="none" strike="noStrike" kern="1200" cap="none" spc="0" normalizeH="0" baseline="0" noProof="0" dirty="0">
              <a:ln>
                <a:noFill/>
              </a:ln>
              <a:solidFill>
                <a:schemeClr val="tx1"/>
              </a:solidFill>
              <a:effectLst/>
              <a:uLnTx/>
              <a:uFillTx/>
              <a:cs typeface="Times New Roman" pitchFamily="18" charset="0"/>
            </a:endParaRPr>
          </a:p>
          <a:p>
            <a:pPr marL="514350" marR="0" lvl="0" indent="-514350" defTabSz="914400" rtl="0" eaLnBrk="1" fontAlgn="auto" latinLnBrk="0" hangingPunct="1">
              <a:lnSpc>
                <a:spcPct val="150000"/>
              </a:lnSpc>
              <a:spcBef>
                <a:spcPct val="20000"/>
              </a:spcBef>
              <a:spcAft>
                <a:spcPts val="0"/>
              </a:spcAft>
              <a:buClr>
                <a:schemeClr val="accent3"/>
              </a:buClr>
              <a:buSzPct val="95000"/>
              <a:buFont typeface="+mj-lt"/>
              <a:buAutoNum type="arabicPeriod"/>
              <a:tabLst/>
              <a:defRPr/>
            </a:pPr>
            <a:endParaRPr kumimoji="0" lang="en-GB" sz="2800" i="0" u="none" strike="noStrike" kern="1200" cap="none" spc="0" normalizeH="0" baseline="0" noProof="0" dirty="0">
              <a:ln>
                <a:noFill/>
              </a:ln>
              <a:solidFill>
                <a:schemeClr val="tx1"/>
              </a:solidFill>
              <a:effectLst/>
              <a:uLnTx/>
              <a:uFillTx/>
              <a:cs typeface="Times New Roman" pitchFamily="18" charset="0"/>
            </a:endParaRPr>
          </a:p>
          <a:p>
            <a:pPr marL="514350" marR="0" lvl="0" indent="-514350" defTabSz="914400" rtl="0" eaLnBrk="1" fontAlgn="auto" latinLnBrk="0" hangingPunct="1">
              <a:lnSpc>
                <a:spcPct val="150000"/>
              </a:lnSpc>
              <a:spcBef>
                <a:spcPct val="20000"/>
              </a:spcBef>
              <a:spcAft>
                <a:spcPts val="0"/>
              </a:spcAft>
              <a:buClr>
                <a:schemeClr val="accent3"/>
              </a:buClr>
              <a:buSzPct val="95000"/>
              <a:buFont typeface="+mj-lt"/>
              <a:buAutoNum type="arabicPeriod"/>
              <a:tabLst/>
              <a:defRPr/>
            </a:pPr>
            <a:endParaRPr kumimoji="0" lang="en-US" sz="2800" i="0" u="none" strike="noStrike" kern="1200" cap="none" spc="0" normalizeH="0" baseline="0" noProof="0" dirty="0">
              <a:ln>
                <a:noFill/>
              </a:ln>
              <a:solidFill>
                <a:schemeClr val="tx1"/>
              </a:solidFill>
              <a:effectLst/>
              <a:uLnTx/>
              <a:uFillTx/>
              <a:cs typeface="Times New Roman" pitchFamily="18" charset="0"/>
            </a:endParaRPr>
          </a:p>
        </p:txBody>
      </p:sp>
      <p:sp>
        <p:nvSpPr>
          <p:cNvPr id="6" name="Slide Number Placeholder 4"/>
          <p:cNvSpPr>
            <a:spLocks noGrp="1"/>
          </p:cNvSpPr>
          <p:nvPr>
            <p:ph type="sldNum" sz="quarter" idx="12"/>
          </p:nvPr>
        </p:nvSpPr>
        <p:spPr>
          <a:xfrm>
            <a:off x="7986464" y="6520259"/>
            <a:ext cx="762000" cy="365125"/>
          </a:xfrm>
        </p:spPr>
        <p:txBody>
          <a:bodyPr/>
          <a:lstStyle/>
          <a:p>
            <a:pPr algn="r"/>
            <a:fld id="{B6F15528-21DE-4FAA-801E-634DDDAF4B2B}" type="slidenum">
              <a:rPr lang="en-US" sz="1400" smtClean="0">
                <a:solidFill>
                  <a:schemeClr val="tx1"/>
                </a:solidFill>
              </a:rPr>
              <a:pPr algn="r"/>
              <a:t>2</a:t>
            </a:fld>
            <a:endParaRPr lang="en-US" sz="1400" dirty="0">
              <a:solidFill>
                <a:schemeClr val="tx1"/>
              </a:solidFill>
            </a:endParaRPr>
          </a:p>
        </p:txBody>
      </p:sp>
      <p:sp>
        <p:nvSpPr>
          <p:cNvPr id="2" name="TextBox 1"/>
          <p:cNvSpPr txBox="1"/>
          <p:nvPr/>
        </p:nvSpPr>
        <p:spPr>
          <a:xfrm>
            <a:off x="685800" y="5181600"/>
            <a:ext cx="6248400" cy="1846659"/>
          </a:xfrm>
          <a:prstGeom prst="rect">
            <a:avLst/>
          </a:prstGeom>
          <a:noFill/>
        </p:spPr>
        <p:txBody>
          <a:bodyPr wrap="square" rtlCol="0">
            <a:spAutoFit/>
          </a:bodyPr>
          <a:lstStyle/>
          <a:p>
            <a:pPr marL="342900" indent="-342900">
              <a:buFont typeface="+mj-lt"/>
              <a:buAutoNum type="alphaLcParenR"/>
            </a:pPr>
            <a:r>
              <a:rPr lang="en-US" sz="2400" dirty="0" smtClean="0">
                <a:solidFill>
                  <a:srgbClr val="C00000"/>
                </a:solidFill>
              </a:rPr>
              <a:t>Introduction</a:t>
            </a:r>
          </a:p>
          <a:p>
            <a:pPr marL="342900" indent="-342900">
              <a:buFont typeface="+mj-lt"/>
              <a:buAutoNum type="alphaLcParenR"/>
            </a:pPr>
            <a:r>
              <a:rPr lang="en-US" sz="2400" dirty="0" smtClean="0">
                <a:solidFill>
                  <a:srgbClr val="C00000"/>
                </a:solidFill>
              </a:rPr>
              <a:t>Numerical Simulation Approach</a:t>
            </a:r>
          </a:p>
          <a:p>
            <a:pPr marL="342900" indent="-342900">
              <a:buFont typeface="+mj-lt"/>
              <a:buAutoNum type="alphaLcParenR"/>
            </a:pPr>
            <a:r>
              <a:rPr lang="en-US" sz="2400" dirty="0" smtClean="0">
                <a:solidFill>
                  <a:srgbClr val="C00000"/>
                </a:solidFill>
              </a:rPr>
              <a:t>Results and Discussions</a:t>
            </a:r>
          </a:p>
          <a:p>
            <a:pPr marL="342900" indent="-342900">
              <a:buFont typeface="+mj-lt"/>
              <a:buAutoNum type="alphaLcParenR"/>
            </a:pPr>
            <a:r>
              <a:rPr lang="en-US" sz="2400" dirty="0" smtClean="0">
                <a:solidFill>
                  <a:srgbClr val="C00000"/>
                </a:solidFill>
              </a:rPr>
              <a:t>Conclusions</a:t>
            </a:r>
          </a:p>
          <a:p>
            <a:pPr marL="342900" indent="-342900">
              <a:buFont typeface="+mj-lt"/>
              <a:buAutoNum type="alphaLcParenR"/>
            </a:pPr>
            <a:endParaRPr lang="en-US" dirty="0"/>
          </a:p>
        </p:txBody>
      </p:sp>
    </p:spTree>
    <p:extLst>
      <p:ext uri="{BB962C8B-B14F-4D97-AF65-F5344CB8AC3E}">
        <p14:creationId xmlns:p14="http://schemas.microsoft.com/office/powerpoint/2010/main" val="183113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fade">
                                      <p:cBhvr>
                                        <p:cTn id="42" dur="500"/>
                                        <p:tgtEl>
                                          <p:spTgt spid="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1" end="1"/>
                                            </p:txEl>
                                          </p:spTgt>
                                        </p:tgtEl>
                                        <p:attrNameLst>
                                          <p:attrName>style.visibility</p:attrName>
                                        </p:attrNameLst>
                                      </p:cBhvr>
                                      <p:to>
                                        <p:strVal val="visible"/>
                                      </p:to>
                                    </p:set>
                                    <p:animEffect transition="in" filter="fade">
                                      <p:cBhvr>
                                        <p:cTn id="47" dur="500"/>
                                        <p:tgtEl>
                                          <p:spTgt spid="2">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2" end="2"/>
                                            </p:txEl>
                                          </p:spTgt>
                                        </p:tgtEl>
                                        <p:attrNameLst>
                                          <p:attrName>style.visibility</p:attrName>
                                        </p:attrNameLst>
                                      </p:cBhvr>
                                      <p:to>
                                        <p:strVal val="visible"/>
                                      </p:to>
                                    </p:set>
                                    <p:animEffect transition="in" filter="fade">
                                      <p:cBhvr>
                                        <p:cTn id="52" dur="500"/>
                                        <p:tgtEl>
                                          <p:spTgt spid="2">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3" end="3"/>
                                            </p:txEl>
                                          </p:spTgt>
                                        </p:tgtEl>
                                        <p:attrNameLst>
                                          <p:attrName>style.visibility</p:attrName>
                                        </p:attrNameLst>
                                      </p:cBhvr>
                                      <p:to>
                                        <p:strVal val="visible"/>
                                      </p:to>
                                    </p:set>
                                    <p:animEffect transition="in" filter="fade">
                                      <p:cBhvr>
                                        <p:cTn id="5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481" y="381000"/>
            <a:ext cx="8839200" cy="4724400"/>
          </a:xfrm>
        </p:spPr>
        <p:txBody>
          <a:bodyPr>
            <a:normAutofit/>
          </a:bodyPr>
          <a:lstStyle/>
          <a:p>
            <a:pPr marL="0" indent="0" algn="just" rtl="0">
              <a:spcBef>
                <a:spcPts val="600"/>
              </a:spcBef>
              <a:buNone/>
            </a:pPr>
            <a:endParaRPr lang="en-GB" sz="2800" b="1" u="sng" dirty="0">
              <a:solidFill>
                <a:srgbClr val="C00000"/>
              </a:solidFill>
            </a:endParaRPr>
          </a:p>
          <a:p>
            <a:pPr marL="0" indent="0" algn="just" rtl="0">
              <a:buNone/>
            </a:pPr>
            <a:endParaRPr lang="en-GB" sz="2000" dirty="0">
              <a:latin typeface="Times New Roman"/>
              <a:ea typeface="Calibri"/>
            </a:endParaRPr>
          </a:p>
        </p:txBody>
      </p:sp>
      <p:sp>
        <p:nvSpPr>
          <p:cNvPr id="5" name="Slide Number Placeholder 4"/>
          <p:cNvSpPr>
            <a:spLocks noGrp="1"/>
          </p:cNvSpPr>
          <p:nvPr>
            <p:ph type="sldNum" sz="quarter" idx="12"/>
          </p:nvPr>
        </p:nvSpPr>
        <p:spPr>
          <a:xfrm>
            <a:off x="7986464" y="6520259"/>
            <a:ext cx="762000" cy="365125"/>
          </a:xfrm>
        </p:spPr>
        <p:txBody>
          <a:bodyPr/>
          <a:lstStyle/>
          <a:p>
            <a:pPr algn="r"/>
            <a:fld id="{B6F15528-21DE-4FAA-801E-634DDDAF4B2B}" type="slidenum">
              <a:rPr lang="en-US" sz="1400" smtClean="0">
                <a:solidFill>
                  <a:prstClr val="black"/>
                </a:solidFill>
              </a:rPr>
              <a:pPr algn="r"/>
              <a:t>20</a:t>
            </a:fld>
            <a:endParaRPr lang="en-US" sz="1400" dirty="0">
              <a:solidFill>
                <a:prstClr val="black"/>
              </a:solidFill>
            </a:endParaRPr>
          </a:p>
        </p:txBody>
      </p:sp>
      <p:sp>
        <p:nvSpPr>
          <p:cNvPr id="10" name="TextBox 9"/>
          <p:cNvSpPr txBox="1"/>
          <p:nvPr/>
        </p:nvSpPr>
        <p:spPr>
          <a:xfrm>
            <a:off x="4876800" y="1981200"/>
            <a:ext cx="381000" cy="369332"/>
          </a:xfrm>
          <a:prstGeom prst="rect">
            <a:avLst/>
          </a:prstGeom>
          <a:solidFill>
            <a:schemeClr val="bg1"/>
          </a:solidFill>
        </p:spPr>
        <p:txBody>
          <a:bodyPr wrap="square" rtlCol="0">
            <a:spAutoFit/>
          </a:bodyPr>
          <a:lstStyle/>
          <a:p>
            <a:endParaRPr lang="en-US" dirty="0"/>
          </a:p>
        </p:txBody>
      </p:sp>
      <p:sp>
        <p:nvSpPr>
          <p:cNvPr id="9" name="Title 2"/>
          <p:cNvSpPr txBox="1">
            <a:spLocks/>
          </p:cNvSpPr>
          <p:nvPr/>
        </p:nvSpPr>
        <p:spPr>
          <a:xfrm>
            <a:off x="58337" y="-22633"/>
            <a:ext cx="8229600" cy="1143000"/>
          </a:xfrm>
          <a:prstGeom prst="rect">
            <a:avLst/>
          </a:prstGeom>
        </p:spPr>
        <p:txBody>
          <a:bodyPr vert="horz" lIns="91440" tIns="45720" rIns="91440" bIns="45720" rtlCol="1" anchor="ctr">
            <a:noAutofit/>
          </a:bodyPr>
          <a:lstStyle/>
          <a:p>
            <a:pPr lvl="0" algn="just">
              <a:spcBef>
                <a:spcPct val="0"/>
              </a:spcBef>
              <a:defRPr/>
            </a:pPr>
            <a:r>
              <a:rPr lang="en-US" sz="4000" b="1" dirty="0" smtClean="0">
                <a:solidFill>
                  <a:srgbClr val="C00000"/>
                </a:solidFill>
                <a:effectLst>
                  <a:outerShdw blurRad="38100" dist="38100" dir="2700000" algn="tl">
                    <a:srgbClr val="000000">
                      <a:alpha val="43137"/>
                    </a:srgbClr>
                  </a:outerShdw>
                </a:effectLst>
                <a:latin typeface="+mj-lt"/>
                <a:ea typeface="+mj-ea"/>
                <a:cs typeface="Times New Roman" pitchFamily="18" charset="0"/>
              </a:rPr>
              <a:t>c. </a:t>
            </a:r>
            <a:r>
              <a:rPr lang="en-US" sz="4000" b="1" dirty="0">
                <a:solidFill>
                  <a:srgbClr val="C00000"/>
                </a:solidFill>
                <a:effectLst>
                  <a:outerShdw blurRad="38100" dist="38100" dir="2700000" algn="tl">
                    <a:srgbClr val="000000">
                      <a:alpha val="43137"/>
                    </a:srgbClr>
                  </a:outerShdw>
                </a:effectLst>
                <a:latin typeface="+mj-lt"/>
                <a:ea typeface="+mj-ea"/>
                <a:cs typeface="Times New Roman" pitchFamily="18" charset="0"/>
              </a:rPr>
              <a:t>Results and Discussions</a:t>
            </a:r>
          </a:p>
        </p:txBody>
      </p:sp>
      <p:sp>
        <p:nvSpPr>
          <p:cNvPr id="8" name="Rectangle 7"/>
          <p:cNvSpPr/>
          <p:nvPr/>
        </p:nvSpPr>
        <p:spPr>
          <a:xfrm>
            <a:off x="58337" y="999402"/>
            <a:ext cx="9245256" cy="523220"/>
          </a:xfrm>
          <a:prstGeom prst="rect">
            <a:avLst/>
          </a:prstGeom>
        </p:spPr>
        <p:txBody>
          <a:bodyPr wrap="square">
            <a:spAutoFit/>
          </a:bodyPr>
          <a:lstStyle/>
          <a:p>
            <a:pPr marL="171450" indent="-171450"/>
            <a:r>
              <a:rPr lang="en-US" sz="2800" b="1" dirty="0"/>
              <a:t>CFD Results</a:t>
            </a:r>
            <a:endParaRPr lang="en-US" dirty="0">
              <a:solidFill>
                <a:schemeClr val="accent4">
                  <a:lumMod val="75000"/>
                </a:schemeClr>
              </a:solidFill>
              <a:latin typeface="+mj-lt"/>
            </a:endParaRPr>
          </a:p>
        </p:txBody>
      </p:sp>
      <p:sp>
        <p:nvSpPr>
          <p:cNvPr id="15" name="Rectangle 14"/>
          <p:cNvSpPr/>
          <p:nvPr/>
        </p:nvSpPr>
        <p:spPr>
          <a:xfrm>
            <a:off x="-152400" y="1569234"/>
            <a:ext cx="3314241" cy="463397"/>
          </a:xfrm>
          <a:prstGeom prst="rect">
            <a:avLst/>
          </a:prstGeom>
        </p:spPr>
        <p:txBody>
          <a:bodyPr wrap="none">
            <a:spAutoFit/>
          </a:bodyPr>
          <a:lstStyle/>
          <a:p>
            <a:pPr marL="228600" marR="0">
              <a:lnSpc>
                <a:spcPct val="150000"/>
              </a:lnSpc>
              <a:spcBef>
                <a:spcPts val="0"/>
              </a:spcBef>
              <a:spcAft>
                <a:spcPts val="1000"/>
              </a:spcAft>
            </a:pPr>
            <a:r>
              <a:rPr lang="en-US" dirty="0">
                <a:solidFill>
                  <a:srgbClr val="0070C0"/>
                </a:solidFill>
                <a:latin typeface="+mj-lt"/>
                <a:ea typeface="Calibri" panose="020F0502020204030204" pitchFamily="34" charset="0"/>
                <a:cs typeface="Arial" panose="020B0604020202020204" pitchFamily="34" charset="0"/>
              </a:rPr>
              <a:t>3) Turbulent Flame Speeds (</a:t>
            </a:r>
            <a:r>
              <a:rPr lang="en-US" dirty="0">
                <a:solidFill>
                  <a:srgbClr val="0070C0"/>
                </a:solidFill>
                <a:latin typeface="+mj-lt"/>
              </a:rPr>
              <a:t>S</a:t>
            </a:r>
            <a:r>
              <a:rPr lang="en-US" baseline="-25000" dirty="0">
                <a:solidFill>
                  <a:srgbClr val="0070C0"/>
                </a:solidFill>
                <a:latin typeface="+mj-lt"/>
              </a:rPr>
              <a:t>t</a:t>
            </a:r>
            <a:r>
              <a:rPr lang="en-US" dirty="0">
                <a:solidFill>
                  <a:srgbClr val="0070C0"/>
                </a:solidFill>
                <a:latin typeface="+mj-lt"/>
                <a:ea typeface="Calibri" panose="020F0502020204030204" pitchFamily="34" charset="0"/>
                <a:cs typeface="Arial" panose="020B0604020202020204" pitchFamily="34" charset="0"/>
              </a:rPr>
              <a:t>)</a:t>
            </a:r>
            <a:endParaRPr lang="en-US" sz="1100" b="1" dirty="0">
              <a:solidFill>
                <a:srgbClr val="0070C0"/>
              </a:solidFill>
              <a:effectLst/>
              <a:latin typeface="+mj-lt"/>
              <a:ea typeface="Calibri" panose="020F0502020204030204" pitchFamily="34" charset="0"/>
              <a:cs typeface="Arial" panose="020B0604020202020204" pitchFamily="34" charset="0"/>
            </a:endParaRPr>
          </a:p>
        </p:txBody>
      </p:sp>
      <p:sp>
        <p:nvSpPr>
          <p:cNvPr id="12" name="Rectangle 11"/>
          <p:cNvSpPr/>
          <p:nvPr/>
        </p:nvSpPr>
        <p:spPr>
          <a:xfrm>
            <a:off x="4876800" y="6150982"/>
            <a:ext cx="4389070" cy="646331"/>
          </a:xfrm>
          <a:prstGeom prst="rect">
            <a:avLst/>
          </a:prstGeom>
        </p:spPr>
        <p:txBody>
          <a:bodyPr wrap="square">
            <a:spAutoFit/>
          </a:bodyPr>
          <a:lstStyle/>
          <a:p>
            <a:r>
              <a:rPr lang="en-US" dirty="0">
                <a:solidFill>
                  <a:srgbClr val="0070C0"/>
                </a:solidFill>
              </a:rPr>
              <a:t>S</a:t>
            </a:r>
            <a:r>
              <a:rPr lang="en-US" baseline="-25000" dirty="0">
                <a:solidFill>
                  <a:srgbClr val="0070C0"/>
                </a:solidFill>
              </a:rPr>
              <a:t>t</a:t>
            </a:r>
            <a:r>
              <a:rPr lang="en-US" dirty="0">
                <a:solidFill>
                  <a:srgbClr val="0070C0"/>
                </a:solidFill>
              </a:rPr>
              <a:t> versus Ф for the three fuels at </a:t>
            </a:r>
            <a:r>
              <a:rPr lang="en-US" dirty="0" err="1">
                <a:solidFill>
                  <a:srgbClr val="0070C0"/>
                </a:solidFill>
              </a:rPr>
              <a:t>T</a:t>
            </a:r>
            <a:r>
              <a:rPr lang="en-US" baseline="-25000" dirty="0" err="1">
                <a:solidFill>
                  <a:srgbClr val="0070C0"/>
                </a:solidFill>
              </a:rPr>
              <a:t>i</a:t>
            </a:r>
            <a:r>
              <a:rPr lang="en-US" dirty="0"/>
              <a:t> </a:t>
            </a:r>
            <a:r>
              <a:rPr lang="en-US" dirty="0">
                <a:solidFill>
                  <a:srgbClr val="0070C0"/>
                </a:solidFill>
              </a:rPr>
              <a:t>= 463K and: (a) u`=0.5m/s, (b) u`=3.0m/s</a:t>
            </a:r>
          </a:p>
        </p:txBody>
      </p:sp>
      <p:sp>
        <p:nvSpPr>
          <p:cNvPr id="18" name="Rectangle 17"/>
          <p:cNvSpPr/>
          <p:nvPr/>
        </p:nvSpPr>
        <p:spPr>
          <a:xfrm>
            <a:off x="125409" y="2200146"/>
            <a:ext cx="4603885" cy="3693319"/>
          </a:xfrm>
          <a:prstGeom prst="rect">
            <a:avLst/>
          </a:prstGeom>
        </p:spPr>
        <p:txBody>
          <a:bodyPr wrap="square">
            <a:spAutoFit/>
          </a:bodyPr>
          <a:lstStyle/>
          <a:p>
            <a:pPr marL="285750" indent="-285750">
              <a:buFont typeface="Wingdings" panose="05000000000000000000" pitchFamily="2" charset="2"/>
              <a:buChar char="Ø"/>
            </a:pPr>
            <a:r>
              <a:rPr lang="en-US" dirty="0">
                <a:latin typeface="Calibri" panose="020F0502020204030204" pitchFamily="34" charset="0"/>
                <a:ea typeface="Calibri" panose="020F0502020204030204" pitchFamily="34" charset="0"/>
                <a:cs typeface="Arial" panose="020B0604020202020204" pitchFamily="34" charset="0"/>
              </a:rPr>
              <a:t>All the curves are bell-shaped, and </a:t>
            </a:r>
            <a:r>
              <a:rPr lang="en-US" dirty="0" smtClean="0">
                <a:latin typeface="Calibri" panose="020F0502020204030204" pitchFamily="34" charset="0"/>
                <a:ea typeface="Calibri" panose="020F0502020204030204" pitchFamily="34" charset="0"/>
                <a:cs typeface="Arial" panose="020B0604020202020204" pitchFamily="34" charset="0"/>
              </a:rPr>
              <a:t>S</a:t>
            </a:r>
            <a:r>
              <a:rPr lang="en-US" baseline="-25000" dirty="0" smtClean="0">
                <a:latin typeface="Calibri" panose="020F0502020204030204" pitchFamily="34" charset="0"/>
                <a:ea typeface="Calibri" panose="020F0502020204030204" pitchFamily="34" charset="0"/>
                <a:cs typeface="Arial" panose="020B0604020202020204" pitchFamily="34" charset="0"/>
              </a:rPr>
              <a:t>t      </a:t>
            </a:r>
            <a:r>
              <a:rPr lang="en-US" dirty="0" smtClean="0">
                <a:latin typeface="Calibri" panose="020F0502020204030204" pitchFamily="34" charset="0"/>
                <a:ea typeface="Calibri" panose="020F0502020204030204" pitchFamily="34" charset="0"/>
                <a:cs typeface="Arial" panose="020B0604020202020204" pitchFamily="34" charset="0"/>
              </a:rPr>
              <a:t>reaches it maximum value near stoichiometric condition.</a:t>
            </a:r>
            <a:r>
              <a:rPr lang="en-US" baseline="-25000" dirty="0" smtClean="0">
                <a:latin typeface="Calibri" panose="020F0502020204030204" pitchFamily="34" charset="0"/>
                <a:ea typeface="Calibri" panose="020F0502020204030204" pitchFamily="34" charset="0"/>
                <a:cs typeface="Arial" panose="020B0604020202020204" pitchFamily="34" charset="0"/>
              </a:rPr>
              <a:t> </a:t>
            </a:r>
            <a:endParaRPr lang="en-US" dirty="0"/>
          </a:p>
          <a:p>
            <a:endParaRPr lang="en-US" dirty="0"/>
          </a:p>
          <a:p>
            <a:pPr marL="285750" indent="-285750">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Arial" panose="020B0604020202020204" pitchFamily="34" charset="0"/>
              </a:rPr>
              <a:t>Parameters such as K, </a:t>
            </a:r>
            <a:r>
              <a:rPr lang="en-US" sz="1800" dirty="0">
                <a:effectLst/>
                <a:latin typeface="Calibri" panose="020F0502020204030204" pitchFamily="34" charset="0"/>
                <a:ea typeface="Calibri" panose="020F0502020204030204" pitchFamily="34" charset="0"/>
                <a:cs typeface="Calibri" panose="020F0502020204030204" pitchFamily="34" charset="0"/>
              </a:rPr>
              <a:t>µ</a:t>
            </a:r>
            <a:r>
              <a:rPr lang="en-US" sz="1800" dirty="0">
                <a:effectLst/>
                <a:latin typeface="Calibri" panose="020F0502020204030204" pitchFamily="34" charset="0"/>
                <a:ea typeface="Calibri" panose="020F0502020204030204" pitchFamily="34" charset="0"/>
                <a:cs typeface="Arial" panose="020B0604020202020204" pitchFamily="34" charset="0"/>
              </a:rPr>
              <a:t>, S</a:t>
            </a:r>
            <a:r>
              <a:rPr lang="en-US" sz="1800" baseline="-25000" dirty="0">
                <a:effectLst/>
                <a:latin typeface="Calibri" panose="020F0502020204030204" pitchFamily="34" charset="0"/>
                <a:ea typeface="Calibri" panose="020F0502020204030204" pitchFamily="34" charset="0"/>
                <a:cs typeface="Arial" panose="020B0604020202020204" pitchFamily="34" charset="0"/>
              </a:rPr>
              <a:t>t</a:t>
            </a:r>
            <a:r>
              <a:rPr lang="en-US" sz="1800" dirty="0">
                <a:effectLst/>
                <a:latin typeface="Calibri" panose="020F0502020204030204" pitchFamily="34" charset="0"/>
                <a:ea typeface="Calibri" panose="020F0502020204030204" pitchFamily="34" charset="0"/>
                <a:cs typeface="Arial" panose="020B0604020202020204" pitchFamily="34" charset="0"/>
              </a:rPr>
              <a:t>, Re</a:t>
            </a:r>
            <a:r>
              <a:rPr lang="en-US" sz="1800" baseline="-25000" dirty="0">
                <a:effectLst/>
                <a:latin typeface="Calibri" panose="020F0502020204030204" pitchFamily="34" charset="0"/>
                <a:ea typeface="Calibri" panose="020F0502020204030204" pitchFamily="34" charset="0"/>
                <a:cs typeface="Arial" panose="020B0604020202020204" pitchFamily="34" charset="0"/>
              </a:rPr>
              <a:t>T </a:t>
            </a:r>
            <a:r>
              <a:rPr lang="en-US" sz="1800" dirty="0">
                <a:effectLst/>
                <a:latin typeface="Calibri" panose="020F0502020204030204" pitchFamily="34" charset="0"/>
                <a:ea typeface="Calibri" panose="020F0502020204030204" pitchFamily="34" charset="0"/>
                <a:cs typeface="Arial" panose="020B0604020202020204" pitchFamily="34" charset="0"/>
              </a:rPr>
              <a:t>and Da were computed</a:t>
            </a:r>
            <a:r>
              <a:rPr lang="en-US" sz="1800" baseline="-2500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at the corresponding r, </a:t>
            </a:r>
            <a:r>
              <a:rPr lang="en-US" sz="1800" dirty="0">
                <a:effectLst/>
                <a:latin typeface="Calibri" panose="020F0502020204030204" pitchFamily="34" charset="0"/>
                <a:ea typeface="Calibri" panose="020F0502020204030204" pitchFamily="34" charset="0"/>
                <a:cs typeface="Calibri" panose="020F0502020204030204" pitchFamily="34" charset="0"/>
              </a:rPr>
              <a:t>Ø</a:t>
            </a:r>
            <a:r>
              <a:rPr lang="en-US" sz="1800" dirty="0">
                <a:effectLst/>
                <a:latin typeface="Calibri" panose="020F0502020204030204" pitchFamily="34" charset="0"/>
                <a:ea typeface="Calibri" panose="020F0502020204030204" pitchFamily="34" charset="0"/>
                <a:cs typeface="Arial" panose="020B0604020202020204" pitchFamily="34" charset="0"/>
              </a:rPr>
              <a:t> and u` using ANSYS Fluent and listed in filtered tables for the ease of accessibility. </a:t>
            </a:r>
          </a:p>
          <a:p>
            <a:endParaRPr lang="en-US" dirty="0"/>
          </a:p>
          <a:p>
            <a:pPr marL="285750" indent="-285750">
              <a:buFont typeface="Wingdings" panose="05000000000000000000" pitchFamily="2" charset="2"/>
              <a:buChar char="Ø"/>
            </a:pPr>
            <a:r>
              <a:rPr lang="en-US" dirty="0"/>
              <a:t>The use of GTL fuel and the 50/50 blend at has increased </a:t>
            </a:r>
            <a:r>
              <a:rPr lang="en-US" dirty="0">
                <a:latin typeface="+mj-lt"/>
                <a:ea typeface="Calibri" panose="020F0502020204030204" pitchFamily="34" charset="0"/>
              </a:rPr>
              <a:t>S</a:t>
            </a:r>
            <a:r>
              <a:rPr lang="en-US" baseline="-25000" dirty="0">
                <a:latin typeface="+mj-lt"/>
                <a:ea typeface="Calibri" panose="020F0502020204030204" pitchFamily="34" charset="0"/>
              </a:rPr>
              <a:t>t</a:t>
            </a:r>
            <a:r>
              <a:rPr lang="en-US" dirty="0"/>
              <a:t> by around 3.8% and 1.9%, respectively compared to diesel fuel at equivalence ratios less than 1.1 (Ф &lt; 1.1).</a:t>
            </a:r>
          </a:p>
        </p:txBody>
      </p:sp>
      <p:pic>
        <p:nvPicPr>
          <p:cNvPr id="16" name="Picture 15"/>
          <p:cNvPicPr/>
          <p:nvPr/>
        </p:nvPicPr>
        <p:blipFill rotWithShape="1">
          <a:blip r:embed="rId3" cstate="screen">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l="1139"/>
          <a:stretch/>
        </p:blipFill>
        <p:spPr bwMode="auto">
          <a:xfrm>
            <a:off x="5069093" y="1148367"/>
            <a:ext cx="3679371" cy="2504409"/>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13" name="TextBox 12"/>
          <p:cNvSpPr txBox="1"/>
          <p:nvPr/>
        </p:nvSpPr>
        <p:spPr>
          <a:xfrm>
            <a:off x="8153400" y="1224157"/>
            <a:ext cx="436338" cy="369332"/>
          </a:xfrm>
          <a:prstGeom prst="rect">
            <a:avLst/>
          </a:prstGeom>
          <a:noFill/>
        </p:spPr>
        <p:txBody>
          <a:bodyPr wrap="none" rtlCol="0">
            <a:spAutoFit/>
          </a:bodyPr>
          <a:lstStyle/>
          <a:p>
            <a:r>
              <a:rPr lang="en-US" dirty="0"/>
              <a:t>(a)</a:t>
            </a:r>
          </a:p>
        </p:txBody>
      </p:sp>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5064013" y="3693438"/>
            <a:ext cx="3684451" cy="2433997"/>
          </a:xfrm>
          <a:prstGeom prst="rect">
            <a:avLst/>
          </a:prstGeom>
        </p:spPr>
      </p:pic>
      <p:sp>
        <p:nvSpPr>
          <p:cNvPr id="17" name="TextBox 16"/>
          <p:cNvSpPr txBox="1"/>
          <p:nvPr/>
        </p:nvSpPr>
        <p:spPr>
          <a:xfrm>
            <a:off x="8153400" y="3739473"/>
            <a:ext cx="447558" cy="369332"/>
          </a:xfrm>
          <a:prstGeom prst="rect">
            <a:avLst/>
          </a:prstGeom>
          <a:noFill/>
        </p:spPr>
        <p:txBody>
          <a:bodyPr wrap="none" rtlCol="0">
            <a:spAutoFit/>
          </a:bodyPr>
          <a:lstStyle/>
          <a:p>
            <a:r>
              <a:rPr lang="en-US" dirty="0"/>
              <a:t>(b)</a:t>
            </a:r>
          </a:p>
        </p:txBody>
      </p:sp>
    </p:spTree>
    <p:extLst>
      <p:ext uri="{BB962C8B-B14F-4D97-AF65-F5344CB8AC3E}">
        <p14:creationId xmlns:p14="http://schemas.microsoft.com/office/powerpoint/2010/main" val="427750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2" end="2"/>
                                            </p:txEl>
                                          </p:spTgt>
                                        </p:tgtEl>
                                        <p:attrNameLst>
                                          <p:attrName>style.visibility</p:attrName>
                                        </p:attrNameLst>
                                      </p:cBhvr>
                                      <p:to>
                                        <p:strVal val="visible"/>
                                      </p:to>
                                    </p:set>
                                    <p:animEffect transition="in" filter="fade">
                                      <p:cBhvr>
                                        <p:cTn id="12" dur="500"/>
                                        <p:tgtEl>
                                          <p:spTgt spid="1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4" end="4"/>
                                            </p:txEl>
                                          </p:spTgt>
                                        </p:tgtEl>
                                        <p:attrNameLst>
                                          <p:attrName>style.visibility</p:attrName>
                                        </p:attrNameLst>
                                      </p:cBhvr>
                                      <p:to>
                                        <p:strVal val="visible"/>
                                      </p:to>
                                    </p:set>
                                    <p:animEffect transition="in" filter="fade">
                                      <p:cBhvr>
                                        <p:cTn id="17"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481" y="381000"/>
            <a:ext cx="8839200" cy="4724400"/>
          </a:xfrm>
        </p:spPr>
        <p:txBody>
          <a:bodyPr>
            <a:normAutofit/>
          </a:bodyPr>
          <a:lstStyle/>
          <a:p>
            <a:pPr marL="0" indent="0" algn="just" rtl="0">
              <a:spcBef>
                <a:spcPts val="600"/>
              </a:spcBef>
              <a:buNone/>
            </a:pPr>
            <a:endParaRPr lang="en-GB" sz="2800" b="1" u="sng" dirty="0">
              <a:solidFill>
                <a:srgbClr val="C00000"/>
              </a:solidFill>
            </a:endParaRPr>
          </a:p>
          <a:p>
            <a:pPr marL="0" indent="0" algn="just" rtl="0">
              <a:buNone/>
            </a:pPr>
            <a:endParaRPr lang="en-GB" sz="2000" dirty="0">
              <a:latin typeface="Times New Roman"/>
              <a:ea typeface="Calibri"/>
            </a:endParaRPr>
          </a:p>
        </p:txBody>
      </p:sp>
      <p:sp>
        <p:nvSpPr>
          <p:cNvPr id="5" name="Slide Number Placeholder 4"/>
          <p:cNvSpPr>
            <a:spLocks noGrp="1"/>
          </p:cNvSpPr>
          <p:nvPr>
            <p:ph type="sldNum" sz="quarter" idx="12"/>
          </p:nvPr>
        </p:nvSpPr>
        <p:spPr>
          <a:xfrm>
            <a:off x="7986464" y="6520259"/>
            <a:ext cx="762000" cy="365125"/>
          </a:xfrm>
        </p:spPr>
        <p:txBody>
          <a:bodyPr/>
          <a:lstStyle/>
          <a:p>
            <a:pPr algn="r"/>
            <a:fld id="{B6F15528-21DE-4FAA-801E-634DDDAF4B2B}" type="slidenum">
              <a:rPr lang="en-US" sz="1400" smtClean="0">
                <a:solidFill>
                  <a:prstClr val="black"/>
                </a:solidFill>
              </a:rPr>
              <a:pPr algn="r"/>
              <a:t>21</a:t>
            </a:fld>
            <a:endParaRPr lang="en-US" sz="1400" dirty="0">
              <a:solidFill>
                <a:prstClr val="black"/>
              </a:solidFill>
            </a:endParaRPr>
          </a:p>
        </p:txBody>
      </p:sp>
      <p:sp>
        <p:nvSpPr>
          <p:cNvPr id="10" name="TextBox 9"/>
          <p:cNvSpPr txBox="1"/>
          <p:nvPr/>
        </p:nvSpPr>
        <p:spPr>
          <a:xfrm>
            <a:off x="4876800" y="1981200"/>
            <a:ext cx="381000" cy="369332"/>
          </a:xfrm>
          <a:prstGeom prst="rect">
            <a:avLst/>
          </a:prstGeom>
          <a:solidFill>
            <a:schemeClr val="bg1"/>
          </a:solidFill>
        </p:spPr>
        <p:txBody>
          <a:bodyPr wrap="square" rtlCol="0">
            <a:spAutoFit/>
          </a:bodyPr>
          <a:lstStyle/>
          <a:p>
            <a:endParaRPr lang="en-US" dirty="0"/>
          </a:p>
        </p:txBody>
      </p:sp>
      <p:sp>
        <p:nvSpPr>
          <p:cNvPr id="9" name="Title 2"/>
          <p:cNvSpPr txBox="1">
            <a:spLocks/>
          </p:cNvSpPr>
          <p:nvPr/>
        </p:nvSpPr>
        <p:spPr>
          <a:xfrm>
            <a:off x="58337" y="-22633"/>
            <a:ext cx="8229600" cy="1143000"/>
          </a:xfrm>
          <a:prstGeom prst="rect">
            <a:avLst/>
          </a:prstGeom>
        </p:spPr>
        <p:txBody>
          <a:bodyPr vert="horz" lIns="91440" tIns="45720" rIns="91440" bIns="45720" rtlCol="1" anchor="ctr">
            <a:noAutofit/>
          </a:bodyPr>
          <a:lstStyle/>
          <a:p>
            <a:pPr lvl="0" algn="just">
              <a:spcBef>
                <a:spcPct val="0"/>
              </a:spcBef>
              <a:defRPr/>
            </a:pPr>
            <a:r>
              <a:rPr lang="en-US" sz="4000" b="1" dirty="0" smtClean="0">
                <a:solidFill>
                  <a:srgbClr val="C00000"/>
                </a:solidFill>
                <a:effectLst>
                  <a:outerShdw blurRad="38100" dist="38100" dir="2700000" algn="tl">
                    <a:srgbClr val="000000">
                      <a:alpha val="43137"/>
                    </a:srgbClr>
                  </a:outerShdw>
                </a:effectLst>
                <a:latin typeface="+mj-lt"/>
                <a:ea typeface="+mj-ea"/>
                <a:cs typeface="Times New Roman" pitchFamily="18" charset="0"/>
              </a:rPr>
              <a:t>c. </a:t>
            </a:r>
            <a:r>
              <a:rPr lang="en-US" sz="4000" b="1" dirty="0">
                <a:solidFill>
                  <a:srgbClr val="C00000"/>
                </a:solidFill>
                <a:effectLst>
                  <a:outerShdw blurRad="38100" dist="38100" dir="2700000" algn="tl">
                    <a:srgbClr val="000000">
                      <a:alpha val="43137"/>
                    </a:srgbClr>
                  </a:outerShdw>
                </a:effectLst>
                <a:latin typeface="+mj-lt"/>
                <a:ea typeface="+mj-ea"/>
                <a:cs typeface="Times New Roman" pitchFamily="18" charset="0"/>
              </a:rPr>
              <a:t>Results and Discussions</a:t>
            </a:r>
          </a:p>
        </p:txBody>
      </p:sp>
      <p:sp>
        <p:nvSpPr>
          <p:cNvPr id="8" name="Rectangle 7"/>
          <p:cNvSpPr/>
          <p:nvPr/>
        </p:nvSpPr>
        <p:spPr>
          <a:xfrm>
            <a:off x="58337" y="999402"/>
            <a:ext cx="9245256" cy="523220"/>
          </a:xfrm>
          <a:prstGeom prst="rect">
            <a:avLst/>
          </a:prstGeom>
        </p:spPr>
        <p:txBody>
          <a:bodyPr wrap="square">
            <a:spAutoFit/>
          </a:bodyPr>
          <a:lstStyle/>
          <a:p>
            <a:pPr marL="171450" indent="-171450"/>
            <a:r>
              <a:rPr lang="en-US" sz="2800" b="1" dirty="0"/>
              <a:t>CFD Results</a:t>
            </a:r>
            <a:endParaRPr lang="en-US" dirty="0">
              <a:solidFill>
                <a:schemeClr val="accent4">
                  <a:lumMod val="75000"/>
                </a:schemeClr>
              </a:solidFill>
              <a:latin typeface="+mj-lt"/>
            </a:endParaRPr>
          </a:p>
        </p:txBody>
      </p:sp>
      <p:sp>
        <p:nvSpPr>
          <p:cNvPr id="15" name="Rectangle 14"/>
          <p:cNvSpPr/>
          <p:nvPr/>
        </p:nvSpPr>
        <p:spPr>
          <a:xfrm>
            <a:off x="-152400" y="1569234"/>
            <a:ext cx="5440335" cy="464871"/>
          </a:xfrm>
          <a:prstGeom prst="rect">
            <a:avLst/>
          </a:prstGeom>
        </p:spPr>
        <p:txBody>
          <a:bodyPr wrap="none">
            <a:spAutoFit/>
          </a:bodyPr>
          <a:lstStyle/>
          <a:p>
            <a:pPr marL="228600" marR="0">
              <a:lnSpc>
                <a:spcPct val="150000"/>
              </a:lnSpc>
              <a:spcBef>
                <a:spcPts val="0"/>
              </a:spcBef>
              <a:spcAft>
                <a:spcPts val="1000"/>
              </a:spcAft>
            </a:pPr>
            <a:r>
              <a:rPr lang="en-US" dirty="0">
                <a:solidFill>
                  <a:srgbClr val="0070C0"/>
                </a:solidFill>
                <a:latin typeface="+mj-lt"/>
                <a:ea typeface="Calibri" panose="020F0502020204030204" pitchFamily="34" charset="0"/>
                <a:cs typeface="Arial" panose="020B0604020202020204" pitchFamily="34" charset="0"/>
              </a:rPr>
              <a:t>4) Dimensionless Numbers for Turbulent Combustion </a:t>
            </a:r>
            <a:endParaRPr lang="en-US" sz="1100" b="1" dirty="0">
              <a:solidFill>
                <a:srgbClr val="0070C0"/>
              </a:solidFill>
              <a:effectLst/>
              <a:latin typeface="+mj-lt"/>
              <a:ea typeface="Calibri" panose="020F0502020204030204" pitchFamily="34" charset="0"/>
              <a:cs typeface="Arial" panose="020B0604020202020204" pitchFamily="34" charset="0"/>
            </a:endParaRPr>
          </a:p>
        </p:txBody>
      </p:sp>
      <p:sp>
        <p:nvSpPr>
          <p:cNvPr id="14" name="Rectangle 13"/>
          <p:cNvSpPr/>
          <p:nvPr/>
        </p:nvSpPr>
        <p:spPr>
          <a:xfrm>
            <a:off x="125410" y="5304472"/>
            <a:ext cx="9018590" cy="1477328"/>
          </a:xfrm>
          <a:prstGeom prst="rect">
            <a:avLst/>
          </a:prstGeom>
        </p:spPr>
        <p:txBody>
          <a:bodyPr wrap="square">
            <a:spAutoFit/>
          </a:bodyPr>
          <a:lstStyle/>
          <a:p>
            <a:pPr marL="285750" indent="-285750">
              <a:buFont typeface="Wingdings" panose="05000000000000000000" pitchFamily="2" charset="2"/>
              <a:buChar char="Ø"/>
            </a:pPr>
            <a:r>
              <a:rPr lang="en-US" dirty="0">
                <a:latin typeface="+mj-lt"/>
              </a:rPr>
              <a:t>Re</a:t>
            </a:r>
            <a:r>
              <a:rPr lang="en-US" baseline="-25000" dirty="0">
                <a:latin typeface="+mj-lt"/>
              </a:rPr>
              <a:t>T</a:t>
            </a:r>
            <a:r>
              <a:rPr lang="en-US" dirty="0">
                <a:latin typeface="+mj-lt"/>
                <a:ea typeface="Calibri" panose="020F0502020204030204" pitchFamily="34" charset="0"/>
              </a:rPr>
              <a:t> peaks at the center of the vessel, as this region is characterized by the lowest turbulent eddy viscosity and turbulent kinetic energy.</a:t>
            </a:r>
          </a:p>
          <a:p>
            <a:pPr marL="285750" indent="-285750">
              <a:buFont typeface="Wingdings" panose="05000000000000000000" pitchFamily="2" charset="2"/>
              <a:buChar char="Ø"/>
            </a:pPr>
            <a:endParaRPr lang="en-US" dirty="0">
              <a:latin typeface="+mj-lt"/>
            </a:endParaRPr>
          </a:p>
          <a:p>
            <a:pPr marL="285750" indent="-285750">
              <a:buFont typeface="Wingdings" panose="05000000000000000000" pitchFamily="2" charset="2"/>
              <a:buChar char="Ø"/>
            </a:pPr>
            <a:r>
              <a:rPr lang="en-US" dirty="0">
                <a:latin typeface="+mj-lt"/>
                <a:ea typeface="Calibri" panose="020F0502020204030204" pitchFamily="34" charset="0"/>
              </a:rPr>
              <a:t>Da &gt;1 throughout the flame radius indicates that the chemistry has dominated the turbulence at all regions with different reaction rates.</a:t>
            </a:r>
            <a:endParaRPr lang="en-US" dirty="0">
              <a:latin typeface="+mj-lt"/>
            </a:endParaRPr>
          </a:p>
        </p:txBody>
      </p:sp>
      <p:pic>
        <p:nvPicPr>
          <p:cNvPr id="11" name="Picture 10"/>
          <p:cNvPicPr/>
          <p:nvPr/>
        </p:nvPicPr>
        <p:blipFill>
          <a:blip r:embed="rId3" cstate="screen">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tretch>
            <a:fillRect/>
          </a:stretch>
        </p:blipFill>
        <p:spPr>
          <a:xfrm>
            <a:off x="304800" y="2184788"/>
            <a:ext cx="5562600" cy="2962697"/>
          </a:xfrm>
          <a:prstGeom prst="rect">
            <a:avLst/>
          </a:prstGeom>
          <a:ln>
            <a:solidFill>
              <a:schemeClr val="tx1"/>
            </a:solidFill>
          </a:ln>
        </p:spPr>
      </p:pic>
      <p:sp>
        <p:nvSpPr>
          <p:cNvPr id="12" name="Rectangle 11"/>
          <p:cNvSpPr/>
          <p:nvPr/>
        </p:nvSpPr>
        <p:spPr>
          <a:xfrm>
            <a:off x="5943600" y="2582588"/>
            <a:ext cx="3164281" cy="1754326"/>
          </a:xfrm>
          <a:prstGeom prst="rect">
            <a:avLst/>
          </a:prstGeom>
        </p:spPr>
        <p:txBody>
          <a:bodyPr wrap="square">
            <a:spAutoFit/>
          </a:bodyPr>
          <a:lstStyle/>
          <a:p>
            <a:pPr>
              <a:lnSpc>
                <a:spcPct val="150000"/>
              </a:lnSpc>
            </a:pPr>
            <a:r>
              <a:rPr lang="en-US" dirty="0">
                <a:solidFill>
                  <a:srgbClr val="0070C0"/>
                </a:solidFill>
              </a:rPr>
              <a:t>Re</a:t>
            </a:r>
            <a:r>
              <a:rPr lang="en-US" baseline="-25000" dirty="0">
                <a:solidFill>
                  <a:srgbClr val="0070C0"/>
                </a:solidFill>
              </a:rPr>
              <a:t>T</a:t>
            </a:r>
            <a:r>
              <a:rPr lang="en-US" dirty="0">
                <a:solidFill>
                  <a:srgbClr val="0070C0"/>
                </a:solidFill>
              </a:rPr>
              <a:t> and Da throughout the vessel radius (0 &lt; r &lt; 12cm) for stoichiometric GTL fuel at u`=3.0m/s and t=30ms</a:t>
            </a:r>
          </a:p>
        </p:txBody>
      </p:sp>
    </p:spTree>
    <p:extLst>
      <p:ext uri="{BB962C8B-B14F-4D97-AF65-F5344CB8AC3E}">
        <p14:creationId xmlns:p14="http://schemas.microsoft.com/office/powerpoint/2010/main" val="348983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481" y="381000"/>
            <a:ext cx="8839200" cy="4724400"/>
          </a:xfrm>
        </p:spPr>
        <p:txBody>
          <a:bodyPr>
            <a:normAutofit/>
          </a:bodyPr>
          <a:lstStyle/>
          <a:p>
            <a:pPr marL="0" indent="0" algn="just" rtl="0">
              <a:spcBef>
                <a:spcPts val="600"/>
              </a:spcBef>
              <a:buNone/>
            </a:pPr>
            <a:endParaRPr lang="en-GB" sz="2800" b="1" u="sng" dirty="0">
              <a:solidFill>
                <a:srgbClr val="C00000"/>
              </a:solidFill>
            </a:endParaRPr>
          </a:p>
          <a:p>
            <a:pPr marL="0" indent="0" algn="just" rtl="0">
              <a:buNone/>
            </a:pPr>
            <a:endParaRPr lang="en-GB" sz="2000" dirty="0">
              <a:latin typeface="Times New Roman"/>
              <a:ea typeface="Calibri"/>
            </a:endParaRPr>
          </a:p>
        </p:txBody>
      </p:sp>
      <p:sp>
        <p:nvSpPr>
          <p:cNvPr id="5" name="Slide Number Placeholder 4"/>
          <p:cNvSpPr>
            <a:spLocks noGrp="1"/>
          </p:cNvSpPr>
          <p:nvPr>
            <p:ph type="sldNum" sz="quarter" idx="12"/>
          </p:nvPr>
        </p:nvSpPr>
        <p:spPr>
          <a:xfrm>
            <a:off x="7986464" y="6520259"/>
            <a:ext cx="762000" cy="365125"/>
          </a:xfrm>
        </p:spPr>
        <p:txBody>
          <a:bodyPr/>
          <a:lstStyle/>
          <a:p>
            <a:pPr algn="r"/>
            <a:fld id="{B6F15528-21DE-4FAA-801E-634DDDAF4B2B}" type="slidenum">
              <a:rPr lang="en-US" sz="1400" smtClean="0">
                <a:solidFill>
                  <a:prstClr val="black"/>
                </a:solidFill>
              </a:rPr>
              <a:pPr algn="r"/>
              <a:t>22</a:t>
            </a:fld>
            <a:endParaRPr lang="en-US" sz="1400" dirty="0">
              <a:solidFill>
                <a:prstClr val="black"/>
              </a:solidFill>
            </a:endParaRPr>
          </a:p>
        </p:txBody>
      </p:sp>
      <p:sp>
        <p:nvSpPr>
          <p:cNvPr id="10" name="TextBox 9"/>
          <p:cNvSpPr txBox="1"/>
          <p:nvPr/>
        </p:nvSpPr>
        <p:spPr>
          <a:xfrm>
            <a:off x="4876800" y="1981200"/>
            <a:ext cx="381000" cy="369332"/>
          </a:xfrm>
          <a:prstGeom prst="rect">
            <a:avLst/>
          </a:prstGeom>
          <a:solidFill>
            <a:schemeClr val="bg1"/>
          </a:solidFill>
        </p:spPr>
        <p:txBody>
          <a:bodyPr wrap="square" rtlCol="0">
            <a:spAutoFit/>
          </a:bodyPr>
          <a:lstStyle/>
          <a:p>
            <a:endParaRPr lang="en-US" dirty="0"/>
          </a:p>
        </p:txBody>
      </p:sp>
      <p:sp>
        <p:nvSpPr>
          <p:cNvPr id="9" name="Title 2"/>
          <p:cNvSpPr txBox="1">
            <a:spLocks/>
          </p:cNvSpPr>
          <p:nvPr/>
        </p:nvSpPr>
        <p:spPr>
          <a:xfrm>
            <a:off x="58337" y="-22633"/>
            <a:ext cx="8229600" cy="1143000"/>
          </a:xfrm>
          <a:prstGeom prst="rect">
            <a:avLst/>
          </a:prstGeom>
        </p:spPr>
        <p:txBody>
          <a:bodyPr vert="horz" lIns="91440" tIns="45720" rIns="91440" bIns="45720" rtlCol="1" anchor="ctr">
            <a:noAutofit/>
          </a:bodyPr>
          <a:lstStyle/>
          <a:p>
            <a:pPr lvl="0" algn="just">
              <a:spcBef>
                <a:spcPct val="0"/>
              </a:spcBef>
              <a:defRPr/>
            </a:pPr>
            <a:r>
              <a:rPr lang="en-US" sz="4000" b="1" dirty="0" smtClean="0">
                <a:solidFill>
                  <a:srgbClr val="C00000"/>
                </a:solidFill>
                <a:effectLst>
                  <a:outerShdw blurRad="38100" dist="38100" dir="2700000" algn="tl">
                    <a:srgbClr val="000000">
                      <a:alpha val="43137"/>
                    </a:srgbClr>
                  </a:outerShdw>
                </a:effectLst>
                <a:latin typeface="+mj-lt"/>
                <a:ea typeface="+mj-ea"/>
                <a:cs typeface="Times New Roman" pitchFamily="18" charset="0"/>
              </a:rPr>
              <a:t>c. </a:t>
            </a:r>
            <a:r>
              <a:rPr lang="en-US" sz="4000" b="1" dirty="0">
                <a:solidFill>
                  <a:srgbClr val="C00000"/>
                </a:solidFill>
                <a:effectLst>
                  <a:outerShdw blurRad="38100" dist="38100" dir="2700000" algn="tl">
                    <a:srgbClr val="000000">
                      <a:alpha val="43137"/>
                    </a:srgbClr>
                  </a:outerShdw>
                </a:effectLst>
                <a:latin typeface="+mj-lt"/>
                <a:ea typeface="+mj-ea"/>
                <a:cs typeface="Times New Roman" pitchFamily="18" charset="0"/>
              </a:rPr>
              <a:t>Results and Discussions</a:t>
            </a:r>
          </a:p>
        </p:txBody>
      </p:sp>
      <p:sp>
        <p:nvSpPr>
          <p:cNvPr id="8" name="Rectangle 7"/>
          <p:cNvSpPr/>
          <p:nvPr/>
        </p:nvSpPr>
        <p:spPr>
          <a:xfrm>
            <a:off x="58337" y="999402"/>
            <a:ext cx="9245256" cy="523220"/>
          </a:xfrm>
          <a:prstGeom prst="rect">
            <a:avLst/>
          </a:prstGeom>
        </p:spPr>
        <p:txBody>
          <a:bodyPr wrap="square">
            <a:spAutoFit/>
          </a:bodyPr>
          <a:lstStyle/>
          <a:p>
            <a:pPr marL="171450" indent="-171450"/>
            <a:r>
              <a:rPr lang="en-US" sz="2800" b="1" dirty="0" smtClean="0"/>
              <a:t>CFD Results</a:t>
            </a:r>
            <a:endParaRPr lang="en-US" dirty="0">
              <a:solidFill>
                <a:schemeClr val="accent4">
                  <a:lumMod val="75000"/>
                </a:schemeClr>
              </a:solidFill>
              <a:latin typeface="+mj-lt"/>
            </a:endParaRPr>
          </a:p>
        </p:txBody>
      </p:sp>
      <p:sp>
        <p:nvSpPr>
          <p:cNvPr id="15" name="Rectangle 14"/>
          <p:cNvSpPr/>
          <p:nvPr/>
        </p:nvSpPr>
        <p:spPr>
          <a:xfrm>
            <a:off x="-152400" y="1569234"/>
            <a:ext cx="3947234" cy="507831"/>
          </a:xfrm>
          <a:prstGeom prst="rect">
            <a:avLst/>
          </a:prstGeom>
        </p:spPr>
        <p:txBody>
          <a:bodyPr wrap="none">
            <a:spAutoFit/>
          </a:bodyPr>
          <a:lstStyle/>
          <a:p>
            <a:pPr marL="228600" marR="0">
              <a:lnSpc>
                <a:spcPct val="150000"/>
              </a:lnSpc>
              <a:spcBef>
                <a:spcPts val="0"/>
              </a:spcBef>
              <a:spcAft>
                <a:spcPts val="1000"/>
              </a:spcAft>
            </a:pPr>
            <a:r>
              <a:rPr lang="en-US" dirty="0" smtClean="0">
                <a:solidFill>
                  <a:srgbClr val="0070C0"/>
                </a:solidFill>
                <a:latin typeface="+mj-lt"/>
                <a:ea typeface="Calibri" panose="020F0502020204030204" pitchFamily="34" charset="0"/>
                <a:cs typeface="Arial" panose="020B0604020202020204" pitchFamily="34" charset="0"/>
              </a:rPr>
              <a:t>5) Flame Structure on </a:t>
            </a:r>
            <a:r>
              <a:rPr lang="en-US" dirty="0" err="1" smtClean="0">
                <a:solidFill>
                  <a:srgbClr val="0070C0"/>
                </a:solidFill>
                <a:latin typeface="+mj-lt"/>
                <a:ea typeface="Calibri" panose="020F0502020204030204" pitchFamily="34" charset="0"/>
                <a:cs typeface="Arial" panose="020B0604020202020204" pitchFamily="34" charset="0"/>
              </a:rPr>
              <a:t>Borghi</a:t>
            </a:r>
            <a:r>
              <a:rPr lang="en-US" dirty="0" smtClean="0">
                <a:solidFill>
                  <a:srgbClr val="0070C0"/>
                </a:solidFill>
                <a:latin typeface="+mj-lt"/>
                <a:ea typeface="Calibri" panose="020F0502020204030204" pitchFamily="34" charset="0"/>
                <a:cs typeface="Arial" panose="020B0604020202020204" pitchFamily="34" charset="0"/>
              </a:rPr>
              <a:t> </a:t>
            </a:r>
            <a:r>
              <a:rPr lang="en-US" dirty="0">
                <a:solidFill>
                  <a:srgbClr val="0070C0"/>
                </a:solidFill>
                <a:latin typeface="+mj-lt"/>
                <a:ea typeface="Calibri" panose="020F0502020204030204" pitchFamily="34" charset="0"/>
                <a:cs typeface="Arial" panose="020B0604020202020204" pitchFamily="34" charset="0"/>
              </a:rPr>
              <a:t>Diagram</a:t>
            </a:r>
            <a:endParaRPr lang="en-US" sz="1100" b="1" dirty="0">
              <a:solidFill>
                <a:srgbClr val="0070C0"/>
              </a:solidFill>
              <a:effectLst/>
              <a:latin typeface="+mj-lt"/>
              <a:ea typeface="Calibri" panose="020F0502020204030204" pitchFamily="34" charset="0"/>
              <a:cs typeface="Arial" panose="020B0604020202020204" pitchFamily="34" charset="0"/>
            </a:endParaRPr>
          </a:p>
        </p:txBody>
      </p:sp>
      <p:sp>
        <p:nvSpPr>
          <p:cNvPr id="16" name="Rectangle 15"/>
          <p:cNvSpPr/>
          <p:nvPr/>
        </p:nvSpPr>
        <p:spPr>
          <a:xfrm>
            <a:off x="142699" y="1856029"/>
            <a:ext cx="4278136" cy="3139321"/>
          </a:xfrm>
          <a:prstGeom prst="rect">
            <a:avLst/>
          </a:prstGeom>
        </p:spPr>
        <p:txBody>
          <a:bodyPr wrap="square">
            <a:spAutoFit/>
          </a:bodyPr>
          <a:lstStyle/>
          <a:p>
            <a:endParaRPr lang="en-US" dirty="0"/>
          </a:p>
          <a:p>
            <a:r>
              <a:rPr lang="en-US" dirty="0" smtClean="0"/>
              <a:t>At </a:t>
            </a:r>
            <a:r>
              <a:rPr lang="en-US" dirty="0"/>
              <a:t>a low turbulence intensity level (u`=0.5m/s), the flame morphology is defined by a </a:t>
            </a:r>
            <a:r>
              <a:rPr lang="en-US" b="1" dirty="0"/>
              <a:t>wrinkled </a:t>
            </a:r>
            <a:r>
              <a:rPr lang="en-US" b="1" dirty="0" err="1"/>
              <a:t>flamelets</a:t>
            </a:r>
            <a:r>
              <a:rPr lang="en-US" b="1" dirty="0"/>
              <a:t> </a:t>
            </a:r>
            <a:r>
              <a:rPr lang="en-US" b="1" dirty="0" smtClean="0"/>
              <a:t>regime</a:t>
            </a:r>
            <a:r>
              <a:rPr lang="en-US" dirty="0" smtClean="0"/>
              <a:t>. However</a:t>
            </a:r>
            <a:r>
              <a:rPr lang="en-US" dirty="0"/>
              <a:t>, at moderate and higher turbulence levels (u`=1.5m/s and u`=3.0m/s, respectively), the </a:t>
            </a:r>
            <a:r>
              <a:rPr lang="en-US" b="1" dirty="0"/>
              <a:t>corrugated flamelets regime</a:t>
            </a:r>
            <a:r>
              <a:rPr lang="en-US" dirty="0"/>
              <a:t> defines the flame structure.</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p:txBody>
      </p:sp>
      <p:sp>
        <p:nvSpPr>
          <p:cNvPr id="4" name="Rectangle 3"/>
          <p:cNvSpPr/>
          <p:nvPr/>
        </p:nvSpPr>
        <p:spPr>
          <a:xfrm>
            <a:off x="4434690" y="5860568"/>
            <a:ext cx="4868903" cy="923330"/>
          </a:xfrm>
          <a:prstGeom prst="rect">
            <a:avLst/>
          </a:prstGeom>
        </p:spPr>
        <p:txBody>
          <a:bodyPr wrap="square">
            <a:spAutoFit/>
          </a:bodyPr>
          <a:lstStyle/>
          <a:p>
            <a:r>
              <a:rPr lang="en-US" dirty="0">
                <a:solidFill>
                  <a:srgbClr val="0070C0"/>
                </a:solidFill>
                <a:latin typeface="+mj-lt"/>
                <a:ea typeface="Calibri" panose="020F0502020204030204" pitchFamily="34" charset="0"/>
                <a:cs typeface="Arial" panose="020B0604020202020204" pitchFamily="34" charset="0"/>
              </a:rPr>
              <a:t>Determination of stoichiometric GTL fuel combustion regimes at three different turbulence intensities </a:t>
            </a:r>
          </a:p>
        </p:txBody>
      </p:sp>
      <p:pic>
        <p:nvPicPr>
          <p:cNvPr id="2" name="Picture 1"/>
          <p:cNvPicPr>
            <a:picLocks noChangeAspect="1"/>
          </p:cNvPicPr>
          <p:nvPr/>
        </p:nvPicPr>
        <p:blipFill>
          <a:blip r:embed="rId3"/>
          <a:stretch>
            <a:fillRect/>
          </a:stretch>
        </p:blipFill>
        <p:spPr>
          <a:xfrm>
            <a:off x="4296167" y="1569234"/>
            <a:ext cx="4735514" cy="4293740"/>
          </a:xfrm>
          <a:prstGeom prst="rect">
            <a:avLst/>
          </a:prstGeom>
        </p:spPr>
      </p:pic>
      <p:pic>
        <p:nvPicPr>
          <p:cNvPr id="11" name="Picture 10"/>
          <p:cNvPicPr>
            <a:picLocks noChangeAspect="1"/>
          </p:cNvPicPr>
          <p:nvPr/>
        </p:nvPicPr>
        <p:blipFill>
          <a:blip r:embed="rId4"/>
          <a:stretch>
            <a:fillRect/>
          </a:stretch>
        </p:blipFill>
        <p:spPr>
          <a:xfrm>
            <a:off x="361660" y="4475337"/>
            <a:ext cx="3372140" cy="2157860"/>
          </a:xfrm>
          <a:prstGeom prst="rect">
            <a:avLst/>
          </a:prstGeom>
        </p:spPr>
      </p:pic>
    </p:spTree>
    <p:extLst>
      <p:ext uri="{BB962C8B-B14F-4D97-AF65-F5344CB8AC3E}">
        <p14:creationId xmlns:p14="http://schemas.microsoft.com/office/powerpoint/2010/main" val="87496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986464" y="6520259"/>
            <a:ext cx="762000" cy="365125"/>
          </a:xfrm>
        </p:spPr>
        <p:txBody>
          <a:bodyPr/>
          <a:lstStyle/>
          <a:p>
            <a:pPr algn="r"/>
            <a:fld id="{B6F15528-21DE-4FAA-801E-634DDDAF4B2B}" type="slidenum">
              <a:rPr lang="en-US" sz="1400" smtClean="0">
                <a:solidFill>
                  <a:prstClr val="black"/>
                </a:solidFill>
              </a:rPr>
              <a:pPr algn="r"/>
              <a:t>23</a:t>
            </a:fld>
            <a:endParaRPr lang="en-US" sz="1400" dirty="0">
              <a:solidFill>
                <a:prstClr val="black"/>
              </a:solidFill>
            </a:endParaRPr>
          </a:p>
        </p:txBody>
      </p:sp>
      <p:sp>
        <p:nvSpPr>
          <p:cNvPr id="10" name="TextBox 9"/>
          <p:cNvSpPr txBox="1"/>
          <p:nvPr/>
        </p:nvSpPr>
        <p:spPr>
          <a:xfrm>
            <a:off x="4876800" y="1981200"/>
            <a:ext cx="381000" cy="369332"/>
          </a:xfrm>
          <a:prstGeom prst="rect">
            <a:avLst/>
          </a:prstGeom>
          <a:solidFill>
            <a:schemeClr val="bg1"/>
          </a:solidFill>
        </p:spPr>
        <p:txBody>
          <a:bodyPr wrap="square" rtlCol="0">
            <a:spAutoFit/>
          </a:bodyPr>
          <a:lstStyle/>
          <a:p>
            <a:endParaRPr lang="en-US" dirty="0"/>
          </a:p>
        </p:txBody>
      </p:sp>
      <p:sp>
        <p:nvSpPr>
          <p:cNvPr id="9" name="Title 2"/>
          <p:cNvSpPr txBox="1">
            <a:spLocks/>
          </p:cNvSpPr>
          <p:nvPr/>
        </p:nvSpPr>
        <p:spPr>
          <a:xfrm>
            <a:off x="58337" y="-22633"/>
            <a:ext cx="8229600" cy="1143000"/>
          </a:xfrm>
          <a:prstGeom prst="rect">
            <a:avLst/>
          </a:prstGeom>
        </p:spPr>
        <p:txBody>
          <a:bodyPr vert="horz" lIns="91440" tIns="45720" rIns="91440" bIns="45720" rtlCol="1" anchor="ctr">
            <a:noAutofit/>
          </a:bodyPr>
          <a:lstStyle/>
          <a:p>
            <a:pPr lvl="0" algn="just">
              <a:spcBef>
                <a:spcPct val="0"/>
              </a:spcBef>
              <a:defRPr/>
            </a:pPr>
            <a:r>
              <a:rPr lang="en-US" sz="4000" b="1" dirty="0" smtClean="0">
                <a:solidFill>
                  <a:srgbClr val="C00000"/>
                </a:solidFill>
                <a:effectLst>
                  <a:outerShdw blurRad="38100" dist="38100" dir="2700000" algn="tl">
                    <a:srgbClr val="000000">
                      <a:alpha val="43137"/>
                    </a:srgbClr>
                  </a:outerShdw>
                </a:effectLst>
                <a:latin typeface="+mj-lt"/>
                <a:ea typeface="+mj-ea"/>
                <a:cs typeface="Times New Roman" pitchFamily="18" charset="0"/>
              </a:rPr>
              <a:t>d. </a:t>
            </a:r>
            <a:r>
              <a:rPr lang="en-US" sz="4000" b="1" dirty="0">
                <a:solidFill>
                  <a:srgbClr val="C00000"/>
                </a:solidFill>
                <a:effectLst>
                  <a:outerShdw blurRad="38100" dist="38100" dir="2700000" algn="tl">
                    <a:srgbClr val="000000">
                      <a:alpha val="43137"/>
                    </a:srgbClr>
                  </a:outerShdw>
                </a:effectLst>
                <a:latin typeface="+mj-lt"/>
                <a:ea typeface="+mj-ea"/>
                <a:cs typeface="Times New Roman" pitchFamily="18" charset="0"/>
              </a:rPr>
              <a:t>Conclusions</a:t>
            </a:r>
          </a:p>
        </p:txBody>
      </p:sp>
      <p:sp>
        <p:nvSpPr>
          <p:cNvPr id="8" name="Rectangle 7"/>
          <p:cNvSpPr/>
          <p:nvPr/>
        </p:nvSpPr>
        <p:spPr>
          <a:xfrm>
            <a:off x="58337" y="999402"/>
            <a:ext cx="9245256" cy="523220"/>
          </a:xfrm>
          <a:prstGeom prst="rect">
            <a:avLst/>
          </a:prstGeom>
        </p:spPr>
        <p:txBody>
          <a:bodyPr wrap="square">
            <a:spAutoFit/>
          </a:bodyPr>
          <a:lstStyle/>
          <a:p>
            <a:pPr marL="171450" indent="-171450"/>
            <a:r>
              <a:rPr lang="en-US" sz="2800" b="1" dirty="0"/>
              <a:t>The main findings of this study are:</a:t>
            </a:r>
            <a:endParaRPr lang="en-US" dirty="0">
              <a:solidFill>
                <a:schemeClr val="accent4">
                  <a:lumMod val="75000"/>
                </a:schemeClr>
              </a:solidFill>
              <a:latin typeface="+mj-lt"/>
            </a:endParaRPr>
          </a:p>
        </p:txBody>
      </p:sp>
      <p:sp>
        <p:nvSpPr>
          <p:cNvPr id="16" name="Rectangle 15"/>
          <p:cNvSpPr/>
          <p:nvPr/>
        </p:nvSpPr>
        <p:spPr>
          <a:xfrm>
            <a:off x="58337" y="3626993"/>
            <a:ext cx="9061520" cy="2308324"/>
          </a:xfrm>
          <a:prstGeom prst="rect">
            <a:avLst/>
          </a:prstGeom>
        </p:spPr>
        <p:txBody>
          <a:bodyPr wrap="square">
            <a:spAutoFit/>
          </a:bodyPr>
          <a:lstStyle/>
          <a:p>
            <a:pPr marL="285750" indent="-285750">
              <a:buFont typeface="Wingdings" panose="05000000000000000000" pitchFamily="2" charset="2"/>
              <a:buChar char="Ø"/>
            </a:pPr>
            <a:endParaRPr lang="en-US" dirty="0"/>
          </a:p>
          <a:p>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At the same elapsed time (t = 30 ms), </a:t>
            </a:r>
            <a:r>
              <a:rPr lang="en-US" dirty="0" smtClean="0"/>
              <a:t>Re</a:t>
            </a:r>
            <a:r>
              <a:rPr lang="en-US" baseline="-25000" dirty="0" smtClean="0"/>
              <a:t>T </a:t>
            </a:r>
            <a:r>
              <a:rPr lang="en-US" dirty="0" smtClean="0"/>
              <a:t>and </a:t>
            </a:r>
            <a:r>
              <a:rPr lang="en-US" dirty="0"/>
              <a:t>Da were found to be greater for GTL fuel compared to diesel and 50/50 diesel-GTL blend, which indicates that the flame propagates towards the vessel’s wall at a faster rate and the chemistry has dominated turbulence in a shorter </a:t>
            </a:r>
            <a:r>
              <a:rPr lang="en-US" dirty="0" smtClean="0"/>
              <a:t>time</a:t>
            </a:r>
          </a:p>
          <a:p>
            <a:pPr marL="285750" indent="-285750">
              <a:buFont typeface="Wingdings" panose="05000000000000000000" pitchFamily="2" charset="2"/>
              <a:buChar char="Ø"/>
            </a:pPr>
            <a:endParaRPr lang="en-US" dirty="0" smtClean="0"/>
          </a:p>
        </p:txBody>
      </p:sp>
      <p:sp>
        <p:nvSpPr>
          <p:cNvPr id="4" name="Rectangle 3"/>
          <p:cNvSpPr/>
          <p:nvPr/>
        </p:nvSpPr>
        <p:spPr>
          <a:xfrm>
            <a:off x="59846" y="1563469"/>
            <a:ext cx="8909120" cy="646331"/>
          </a:xfrm>
          <a:prstGeom prst="rect">
            <a:avLst/>
          </a:prstGeom>
        </p:spPr>
        <p:txBody>
          <a:bodyPr wrap="square">
            <a:spAutoFit/>
          </a:bodyPr>
          <a:lstStyle/>
          <a:p>
            <a:pPr marL="285750" indent="-285750">
              <a:buFont typeface="Wingdings" panose="05000000000000000000" pitchFamily="2" charset="2"/>
              <a:buChar char="Ø"/>
            </a:pPr>
            <a:r>
              <a:rPr lang="en-US" dirty="0"/>
              <a:t>Transient 3-D numerical investigations were performed to study turbulent flames of three liquid fuel blends (diesel, GTL, 50/50 </a:t>
            </a:r>
            <a:r>
              <a:rPr lang="en-US" dirty="0" smtClean="0"/>
              <a:t>diesel-GTL </a:t>
            </a:r>
            <a:r>
              <a:rPr lang="en-US" dirty="0"/>
              <a:t>blend) using Zimont TFC model.</a:t>
            </a:r>
          </a:p>
        </p:txBody>
      </p:sp>
      <p:sp>
        <p:nvSpPr>
          <p:cNvPr id="6" name="Rectangle 5"/>
          <p:cNvSpPr/>
          <p:nvPr/>
        </p:nvSpPr>
        <p:spPr>
          <a:xfrm>
            <a:off x="58337" y="2251642"/>
            <a:ext cx="8898558" cy="646331"/>
          </a:xfrm>
          <a:prstGeom prst="rect">
            <a:avLst/>
          </a:prstGeom>
        </p:spPr>
        <p:txBody>
          <a:bodyPr wrap="square">
            <a:spAutoFit/>
          </a:bodyPr>
          <a:lstStyle/>
          <a:p>
            <a:pPr marL="285750" indent="-285750">
              <a:buFont typeface="Wingdings" panose="05000000000000000000" pitchFamily="2" charset="2"/>
              <a:buChar char="Ø"/>
            </a:pPr>
            <a:r>
              <a:rPr lang="en-US" dirty="0"/>
              <a:t>The existence of HIT condition in the center of the vessel has been verified through studying turbulent kinetic energy balance throughout the vessel.</a:t>
            </a:r>
          </a:p>
        </p:txBody>
      </p:sp>
      <p:sp>
        <p:nvSpPr>
          <p:cNvPr id="7" name="Rectangle 6"/>
          <p:cNvSpPr/>
          <p:nvPr/>
        </p:nvSpPr>
        <p:spPr>
          <a:xfrm>
            <a:off x="58337" y="3020959"/>
            <a:ext cx="8839200" cy="646331"/>
          </a:xfrm>
          <a:prstGeom prst="rect">
            <a:avLst/>
          </a:prstGeom>
        </p:spPr>
        <p:txBody>
          <a:bodyPr wrap="square">
            <a:spAutoFit/>
          </a:bodyPr>
          <a:lstStyle/>
          <a:p>
            <a:pPr marL="285750" indent="-285750">
              <a:buFont typeface="Wingdings" panose="05000000000000000000" pitchFamily="2" charset="2"/>
              <a:buChar char="Ø"/>
            </a:pPr>
            <a:r>
              <a:rPr lang="en-US" dirty="0"/>
              <a:t>The rate of flame radius evolution and turbulent flame speeds were found to be higher for lean GTL fuel compared to other fuels due to its lower density ratio and </a:t>
            </a:r>
            <a:r>
              <a:rPr lang="en-US" dirty="0" smtClean="0"/>
              <a:t>Le </a:t>
            </a:r>
            <a:r>
              <a:rPr lang="en-US" dirty="0"/>
              <a:t>&lt; 1.</a:t>
            </a:r>
          </a:p>
        </p:txBody>
      </p:sp>
      <p:sp>
        <p:nvSpPr>
          <p:cNvPr id="11" name="Rectangle 10"/>
          <p:cNvSpPr/>
          <p:nvPr/>
        </p:nvSpPr>
        <p:spPr>
          <a:xfrm>
            <a:off x="58337" y="3691896"/>
            <a:ext cx="9067800" cy="646331"/>
          </a:xfrm>
          <a:prstGeom prst="rect">
            <a:avLst/>
          </a:prstGeom>
        </p:spPr>
        <p:txBody>
          <a:bodyPr wrap="square">
            <a:spAutoFit/>
          </a:bodyPr>
          <a:lstStyle/>
          <a:p>
            <a:pPr marL="285750" indent="-285750">
              <a:buFont typeface="Wingdings" panose="05000000000000000000" pitchFamily="2" charset="2"/>
              <a:buChar char="Ø"/>
            </a:pPr>
            <a:r>
              <a:rPr lang="en-US" dirty="0"/>
              <a:t>In contrast, rich diesel was found to have a faster flame development and higher turbulent flame speeds due to the same reasons. </a:t>
            </a:r>
          </a:p>
        </p:txBody>
      </p:sp>
      <p:sp>
        <p:nvSpPr>
          <p:cNvPr id="3" name="Rectangle 2"/>
          <p:cNvSpPr/>
          <p:nvPr/>
        </p:nvSpPr>
        <p:spPr>
          <a:xfrm>
            <a:off x="52057" y="5676071"/>
            <a:ext cx="9002405" cy="923330"/>
          </a:xfrm>
          <a:prstGeom prst="rect">
            <a:avLst/>
          </a:prstGeom>
        </p:spPr>
        <p:txBody>
          <a:bodyPr wrap="square">
            <a:spAutoFit/>
          </a:bodyPr>
          <a:lstStyle/>
          <a:p>
            <a:pPr marL="285750" indent="-285750">
              <a:buFont typeface="Wingdings" panose="05000000000000000000" pitchFamily="2" charset="2"/>
              <a:buChar char="Ø"/>
            </a:pPr>
            <a:r>
              <a:rPr lang="en-US" dirty="0"/>
              <a:t>At low turbulence level (u′ =0.5 m/s), the flame morphology was defined by a wrinkled flamelet regime. However, at moderate and higher turbulence levels (u′ =1.5 m/s and u′ =3.0 m/s), the flame structure was defined by the corrugated flamelets regime. </a:t>
            </a:r>
          </a:p>
        </p:txBody>
      </p:sp>
    </p:spTree>
    <p:extLst>
      <p:ext uri="{BB962C8B-B14F-4D97-AF65-F5344CB8AC3E}">
        <p14:creationId xmlns:p14="http://schemas.microsoft.com/office/powerpoint/2010/main" val="184455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864" y="1143000"/>
            <a:ext cx="7086600" cy="6172200"/>
          </a:xfrm>
        </p:spPr>
        <p:txBody>
          <a:bodyPr>
            <a:normAutofit/>
          </a:bodyPr>
          <a:lstStyle/>
          <a:p>
            <a:pPr marL="360000" lvl="0" indent="-273600" algn="ctr" rtl="0">
              <a:spcBef>
                <a:spcPts val="600"/>
              </a:spcBef>
              <a:buNone/>
            </a:pPr>
            <a:r>
              <a:rPr lang="en-US" sz="6000" dirty="0">
                <a:solidFill>
                  <a:srgbClr val="C00000"/>
                </a:solidFill>
              </a:rPr>
              <a:t>Thanks for Listening</a:t>
            </a:r>
          </a:p>
          <a:p>
            <a:pPr marL="360000" lvl="0" indent="-273600" algn="ctr" rtl="0">
              <a:spcBef>
                <a:spcPts val="600"/>
              </a:spcBef>
              <a:buNone/>
            </a:pPr>
            <a:endParaRPr lang="en-US" sz="6000" dirty="0">
              <a:solidFill>
                <a:srgbClr val="C00000"/>
              </a:solidFill>
            </a:endParaRPr>
          </a:p>
          <a:p>
            <a:pPr marL="360000" lvl="0" indent="-273600" algn="ctr" rtl="0">
              <a:spcBef>
                <a:spcPts val="600"/>
              </a:spcBef>
              <a:buNone/>
            </a:pPr>
            <a:r>
              <a:rPr lang="en-US" sz="6000" dirty="0">
                <a:solidFill>
                  <a:srgbClr val="C00000"/>
                </a:solidFill>
              </a:rPr>
              <a:t>Q &amp; A</a:t>
            </a:r>
          </a:p>
          <a:p>
            <a:pPr marL="360000" indent="-273600" algn="just" rtl="0">
              <a:spcBef>
                <a:spcPts val="600"/>
              </a:spcBef>
            </a:pPr>
            <a:endParaRPr lang="en-GB" sz="2200" dirty="0">
              <a:solidFill>
                <a:srgbClr val="C00000"/>
              </a:solidFill>
            </a:endParaRPr>
          </a:p>
          <a:p>
            <a:pPr marL="360000" indent="-273600" algn="just" rtl="0">
              <a:spcBef>
                <a:spcPts val="600"/>
              </a:spcBef>
            </a:pPr>
            <a:endParaRPr lang="en-US" sz="2400" dirty="0">
              <a:solidFill>
                <a:srgbClr val="C00000"/>
              </a:solidFill>
            </a:endParaRPr>
          </a:p>
          <a:p>
            <a:pPr marL="360000" indent="-273600" algn="just" rtl="0">
              <a:spcBef>
                <a:spcPts val="600"/>
              </a:spcBef>
            </a:pPr>
            <a:endParaRPr lang="en-GB" sz="2200" dirty="0">
              <a:solidFill>
                <a:srgbClr val="C00000"/>
              </a:solidFill>
            </a:endParaRPr>
          </a:p>
          <a:p>
            <a:pPr marL="0" indent="0" algn="just" rtl="0">
              <a:buNone/>
            </a:pPr>
            <a:endParaRPr lang="en-GB" sz="2000" dirty="0">
              <a:solidFill>
                <a:srgbClr val="C00000"/>
              </a:solidFill>
              <a:latin typeface="Times New Roman"/>
              <a:ea typeface="Calibri"/>
            </a:endParaRPr>
          </a:p>
          <a:p>
            <a:pPr marL="0" indent="0" algn="just" rtl="0">
              <a:buNone/>
            </a:pPr>
            <a:endParaRPr lang="en-US" sz="2000" dirty="0">
              <a:solidFill>
                <a:srgbClr val="C00000"/>
              </a:solidFill>
              <a:latin typeface="Times New Roman"/>
              <a:ea typeface="Calibri"/>
            </a:endParaRPr>
          </a:p>
        </p:txBody>
      </p:sp>
      <p:sp>
        <p:nvSpPr>
          <p:cNvPr id="4" name="Date Placeholder 7"/>
          <p:cNvSpPr>
            <a:spLocks noGrp="1"/>
          </p:cNvSpPr>
          <p:nvPr>
            <p:ph type="dt" sz="half" idx="10"/>
          </p:nvPr>
        </p:nvSpPr>
        <p:spPr>
          <a:xfrm>
            <a:off x="107504" y="6520259"/>
            <a:ext cx="2133600" cy="365125"/>
          </a:xfrm>
        </p:spPr>
        <p:txBody>
          <a:bodyPr/>
          <a:lstStyle/>
          <a:p>
            <a:pPr algn="l"/>
            <a:fld id="{27F968D8-75AD-403F-AA43-F2EEEB5E7234}" type="datetime1">
              <a:rPr lang="en-US" sz="1400" smtClean="0">
                <a:solidFill>
                  <a:prstClr val="black"/>
                </a:solidFill>
              </a:rPr>
              <a:pPr algn="l"/>
              <a:t>4/17/2023</a:t>
            </a:fld>
            <a:endParaRPr lang="en-US" sz="1400" dirty="0">
              <a:solidFill>
                <a:prstClr val="black"/>
              </a:solidFill>
            </a:endParaRPr>
          </a:p>
        </p:txBody>
      </p:sp>
      <p:sp>
        <p:nvSpPr>
          <p:cNvPr id="5" name="Slide Number Placeholder 4"/>
          <p:cNvSpPr>
            <a:spLocks noGrp="1"/>
          </p:cNvSpPr>
          <p:nvPr>
            <p:ph type="sldNum" sz="quarter" idx="12"/>
          </p:nvPr>
        </p:nvSpPr>
        <p:spPr>
          <a:xfrm>
            <a:off x="7986464" y="6520259"/>
            <a:ext cx="762000" cy="365125"/>
          </a:xfrm>
        </p:spPr>
        <p:txBody>
          <a:bodyPr/>
          <a:lstStyle/>
          <a:p>
            <a:pPr algn="r"/>
            <a:fld id="{B6F15528-21DE-4FAA-801E-634DDDAF4B2B}" type="slidenum">
              <a:rPr lang="en-US" sz="1400" smtClean="0">
                <a:solidFill>
                  <a:prstClr val="black"/>
                </a:solidFill>
              </a:rPr>
              <a:pPr algn="r"/>
              <a:t>24</a:t>
            </a:fld>
            <a:endParaRPr lang="en-US" sz="1400" dirty="0">
              <a:solidFill>
                <a:prstClr val="black"/>
              </a:solidFill>
            </a:endParaRPr>
          </a:p>
        </p:txBody>
      </p:sp>
    </p:spTree>
    <p:extLst>
      <p:ext uri="{BB962C8B-B14F-4D97-AF65-F5344CB8AC3E}">
        <p14:creationId xmlns:p14="http://schemas.microsoft.com/office/powerpoint/2010/main" val="1135489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58337" y="-22633"/>
            <a:ext cx="8229600" cy="1143000"/>
          </a:xfrm>
          <a:prstGeom prst="rect">
            <a:avLst/>
          </a:prstGeom>
        </p:spPr>
        <p:txBody>
          <a:bodyPr vert="horz" lIns="91440" tIns="45720" rIns="91440" bIns="45720" rtlCol="1" anchor="ctr">
            <a:noAutofit/>
          </a:bodyPr>
          <a:lstStyle/>
          <a:p>
            <a:pPr lvl="0" algn="just">
              <a:spcBef>
                <a:spcPct val="0"/>
              </a:spcBef>
              <a:defRPr/>
            </a:pPr>
            <a:r>
              <a:rPr lang="en-US" sz="4000" b="1" dirty="0">
                <a:solidFill>
                  <a:srgbClr val="C00000"/>
                </a:solidFill>
                <a:effectLst>
                  <a:outerShdw blurRad="38100" dist="38100" dir="2700000" algn="tl">
                    <a:srgbClr val="000000">
                      <a:alpha val="43137"/>
                    </a:srgbClr>
                  </a:outerShdw>
                </a:effectLst>
                <a:latin typeface="+mj-lt"/>
                <a:ea typeface="+mj-ea"/>
                <a:cs typeface="Times New Roman" pitchFamily="18" charset="0"/>
              </a:rPr>
              <a:t>1. </a:t>
            </a:r>
            <a:r>
              <a:rPr lang="en-US" sz="4000" b="1" dirty="0" smtClean="0">
                <a:solidFill>
                  <a:srgbClr val="C00000"/>
                </a:solidFill>
                <a:effectLst>
                  <a:outerShdw blurRad="38100" dist="38100" dir="2700000" algn="tl">
                    <a:srgbClr val="000000">
                      <a:alpha val="43137"/>
                    </a:srgbClr>
                  </a:outerShdw>
                </a:effectLst>
                <a:latin typeface="+mj-lt"/>
                <a:ea typeface="+mj-ea"/>
                <a:cs typeface="Times New Roman" pitchFamily="18" charset="0"/>
              </a:rPr>
              <a:t>Personal Profile</a:t>
            </a:r>
            <a:endParaRPr lang="en-US" sz="4000" b="1" dirty="0">
              <a:solidFill>
                <a:srgbClr val="C00000"/>
              </a:solidFill>
              <a:effectLst>
                <a:outerShdw blurRad="38100" dist="38100" dir="2700000" algn="tl">
                  <a:srgbClr val="000000">
                    <a:alpha val="43137"/>
                  </a:srgbClr>
                </a:outerShdw>
              </a:effectLst>
              <a:latin typeface="+mj-lt"/>
              <a:ea typeface="+mj-ea"/>
              <a:cs typeface="Times New Roman" pitchFamily="18" charset="0"/>
            </a:endParaRPr>
          </a:p>
        </p:txBody>
      </p:sp>
      <p:sp>
        <p:nvSpPr>
          <p:cNvPr id="6" name="Slide Number Placeholder 4"/>
          <p:cNvSpPr>
            <a:spLocks noGrp="1"/>
          </p:cNvSpPr>
          <p:nvPr>
            <p:ph type="sldNum" sz="quarter" idx="12"/>
          </p:nvPr>
        </p:nvSpPr>
        <p:spPr>
          <a:xfrm>
            <a:off x="7986464" y="6520259"/>
            <a:ext cx="762000" cy="365125"/>
          </a:xfrm>
        </p:spPr>
        <p:txBody>
          <a:bodyPr/>
          <a:lstStyle/>
          <a:p>
            <a:pPr algn="r"/>
            <a:fld id="{B6F15528-21DE-4FAA-801E-634DDDAF4B2B}" type="slidenum">
              <a:rPr lang="en-US" sz="1400" smtClean="0">
                <a:solidFill>
                  <a:schemeClr val="tx1"/>
                </a:solidFill>
              </a:rPr>
              <a:pPr algn="r"/>
              <a:t>3</a:t>
            </a:fld>
            <a:endParaRPr lang="en-US" sz="1400" dirty="0">
              <a:solidFill>
                <a:schemeClr val="tx1"/>
              </a:solidFill>
            </a:endParaRPr>
          </a:p>
        </p:txBody>
      </p:sp>
      <p:sp>
        <p:nvSpPr>
          <p:cNvPr id="12" name="Rectangle 11"/>
          <p:cNvSpPr/>
          <p:nvPr/>
        </p:nvSpPr>
        <p:spPr>
          <a:xfrm>
            <a:off x="90052" y="1332675"/>
            <a:ext cx="8901548" cy="3416320"/>
          </a:xfrm>
          <a:prstGeom prst="rect">
            <a:avLst/>
          </a:prstGeom>
        </p:spPr>
        <p:txBody>
          <a:bodyPr wrap="square">
            <a:spAutoFit/>
          </a:bodyPr>
          <a:lstStyle/>
          <a:p>
            <a:r>
              <a:rPr lang="en-US" b="1" dirty="0" smtClean="0"/>
              <a:t>Name: </a:t>
            </a:r>
            <a:r>
              <a:rPr lang="en-US" dirty="0" smtClean="0">
                <a:solidFill>
                  <a:srgbClr val="0070C0"/>
                </a:solidFill>
              </a:rPr>
              <a:t>Dr. Abdellatif Mohammad Sadeq</a:t>
            </a:r>
          </a:p>
          <a:p>
            <a:r>
              <a:rPr lang="en-US" b="1" dirty="0" smtClean="0"/>
              <a:t>Nationality: </a:t>
            </a:r>
            <a:r>
              <a:rPr lang="en-US" dirty="0" smtClean="0">
                <a:solidFill>
                  <a:srgbClr val="0070C0"/>
                </a:solidFill>
              </a:rPr>
              <a:t>Jordanian</a:t>
            </a:r>
            <a:r>
              <a:rPr lang="en-US" dirty="0" smtClean="0"/>
              <a:t> </a:t>
            </a:r>
          </a:p>
          <a:p>
            <a:r>
              <a:rPr lang="en-US" b="1" dirty="0" smtClean="0"/>
              <a:t>Data of Birth: </a:t>
            </a:r>
            <a:r>
              <a:rPr lang="en-US" dirty="0" smtClean="0">
                <a:solidFill>
                  <a:srgbClr val="0070C0"/>
                </a:solidFill>
              </a:rPr>
              <a:t>30/04/1993 (29 y.o.)</a:t>
            </a:r>
          </a:p>
          <a:p>
            <a:r>
              <a:rPr lang="en-US" b="1" dirty="0" smtClean="0"/>
              <a:t>Languages: </a:t>
            </a:r>
            <a:r>
              <a:rPr lang="en-US" dirty="0" smtClean="0">
                <a:solidFill>
                  <a:srgbClr val="0070C0"/>
                </a:solidFill>
              </a:rPr>
              <a:t>Arabic (mother tongue), English (Excellent)</a:t>
            </a:r>
            <a:endParaRPr lang="en-US" dirty="0">
              <a:solidFill>
                <a:srgbClr val="0070C0"/>
              </a:solidFill>
            </a:endParaRPr>
          </a:p>
          <a:p>
            <a:r>
              <a:rPr lang="en-US" b="1" dirty="0" smtClean="0"/>
              <a:t>Residency: </a:t>
            </a:r>
            <a:r>
              <a:rPr lang="en-US" dirty="0" smtClean="0">
                <a:solidFill>
                  <a:srgbClr val="0070C0"/>
                </a:solidFill>
              </a:rPr>
              <a:t>Jordan (1993 to 1998), Qatar (1998 to 2023)</a:t>
            </a:r>
          </a:p>
          <a:p>
            <a:r>
              <a:rPr lang="en-US" b="1" dirty="0" smtClean="0"/>
              <a:t>Status: </a:t>
            </a:r>
            <a:r>
              <a:rPr lang="en-US" dirty="0" smtClean="0">
                <a:solidFill>
                  <a:srgbClr val="0070C0"/>
                </a:solidFill>
              </a:rPr>
              <a:t>Single</a:t>
            </a:r>
          </a:p>
          <a:p>
            <a:r>
              <a:rPr lang="en-US" b="1" dirty="0" smtClean="0"/>
              <a:t>Phone: </a:t>
            </a:r>
            <a:r>
              <a:rPr lang="en-US" dirty="0" smtClean="0">
                <a:solidFill>
                  <a:srgbClr val="0070C0"/>
                </a:solidFill>
              </a:rPr>
              <a:t>+974 33108689</a:t>
            </a:r>
          </a:p>
          <a:p>
            <a:r>
              <a:rPr lang="en-US" b="1" dirty="0" smtClean="0"/>
              <a:t>Email: </a:t>
            </a:r>
            <a:r>
              <a:rPr lang="en-US" dirty="0" smtClean="0">
                <a:solidFill>
                  <a:srgbClr val="0070C0"/>
                </a:solidFill>
              </a:rPr>
              <a:t>abboud1993@yahoo.com</a:t>
            </a:r>
          </a:p>
          <a:p>
            <a:r>
              <a:rPr lang="en-US" b="1" dirty="0" smtClean="0"/>
              <a:t>LinkedIn Profile: </a:t>
            </a:r>
            <a:r>
              <a:rPr lang="en-US" dirty="0" smtClean="0">
                <a:solidFill>
                  <a:srgbClr val="0070C0"/>
                </a:solidFill>
              </a:rPr>
              <a:t>Dr. Abdellatif Sadeq</a:t>
            </a:r>
          </a:p>
          <a:p>
            <a:r>
              <a:rPr lang="en-US" b="1" dirty="0"/>
              <a:t>Experience: </a:t>
            </a:r>
            <a:r>
              <a:rPr lang="en-US" dirty="0">
                <a:solidFill>
                  <a:srgbClr val="0070C0"/>
                </a:solidFill>
              </a:rPr>
              <a:t>+8 years in Teaching and Research at QU</a:t>
            </a:r>
          </a:p>
          <a:p>
            <a:r>
              <a:rPr lang="en-US" b="1" dirty="0"/>
              <a:t>Membership: </a:t>
            </a:r>
            <a:r>
              <a:rPr lang="en-US" dirty="0">
                <a:solidFill>
                  <a:srgbClr val="0070C0"/>
                </a:solidFill>
              </a:rPr>
              <a:t>ASHRAE, Review in IMDP, SCI, </a:t>
            </a:r>
            <a:r>
              <a:rPr lang="en-US" dirty="0" smtClean="0">
                <a:solidFill>
                  <a:srgbClr val="0070C0"/>
                </a:solidFill>
              </a:rPr>
              <a:t>QU </a:t>
            </a:r>
            <a:r>
              <a:rPr lang="en-US" dirty="0" err="1" smtClean="0">
                <a:solidFill>
                  <a:srgbClr val="0070C0"/>
                </a:solidFill>
              </a:rPr>
              <a:t>Alumini</a:t>
            </a:r>
            <a:r>
              <a:rPr lang="en-US" dirty="0" smtClean="0">
                <a:solidFill>
                  <a:srgbClr val="0070C0"/>
                </a:solidFill>
              </a:rPr>
              <a:t>, and Elsevier Researcher Academy </a:t>
            </a:r>
            <a:endParaRPr lang="en-US" dirty="0">
              <a:solidFill>
                <a:srgbClr val="0070C0"/>
              </a:solidFill>
            </a:endParaRPr>
          </a:p>
          <a:p>
            <a:endParaRPr lang="en-US" dirty="0" smtClean="0">
              <a:solidFill>
                <a:srgbClr val="0070C0"/>
              </a:solidFill>
            </a:endParaRPr>
          </a:p>
        </p:txBody>
      </p:sp>
      <p:sp>
        <p:nvSpPr>
          <p:cNvPr id="7" name="TextBox 6"/>
          <p:cNvSpPr txBox="1"/>
          <p:nvPr/>
        </p:nvSpPr>
        <p:spPr>
          <a:xfrm>
            <a:off x="90052" y="809455"/>
            <a:ext cx="3581400" cy="523220"/>
          </a:xfrm>
          <a:prstGeom prst="rect">
            <a:avLst/>
          </a:prstGeom>
          <a:noFill/>
        </p:spPr>
        <p:txBody>
          <a:bodyPr wrap="square" rtlCol="0">
            <a:spAutoFit/>
          </a:bodyPr>
          <a:lstStyle/>
          <a:p>
            <a:r>
              <a:rPr lang="en-US" sz="2800" b="1" dirty="0" smtClean="0">
                <a:solidFill>
                  <a:srgbClr val="00B050"/>
                </a:solidFill>
              </a:rPr>
              <a:t>Personal Information</a:t>
            </a:r>
            <a:endParaRPr lang="en-US" sz="2800" b="1" dirty="0">
              <a:solidFill>
                <a:srgbClr val="00B050"/>
              </a:solidFill>
            </a:endParaRPr>
          </a:p>
        </p:txBody>
      </p:sp>
      <p:sp>
        <p:nvSpPr>
          <p:cNvPr id="13" name="TextBox 12"/>
          <p:cNvSpPr txBox="1"/>
          <p:nvPr/>
        </p:nvSpPr>
        <p:spPr>
          <a:xfrm>
            <a:off x="82173" y="4438083"/>
            <a:ext cx="3581400" cy="523220"/>
          </a:xfrm>
          <a:prstGeom prst="rect">
            <a:avLst/>
          </a:prstGeom>
          <a:noFill/>
        </p:spPr>
        <p:txBody>
          <a:bodyPr wrap="square" rtlCol="0">
            <a:spAutoFit/>
          </a:bodyPr>
          <a:lstStyle/>
          <a:p>
            <a:r>
              <a:rPr lang="en-US" sz="2800" b="1" dirty="0" smtClean="0">
                <a:solidFill>
                  <a:srgbClr val="00B050"/>
                </a:solidFill>
              </a:rPr>
              <a:t>Key Skills </a:t>
            </a:r>
            <a:endParaRPr lang="en-US" sz="2800" b="1" dirty="0">
              <a:solidFill>
                <a:srgbClr val="00B050"/>
              </a:solidFill>
            </a:endParaRPr>
          </a:p>
        </p:txBody>
      </p:sp>
      <p:sp>
        <p:nvSpPr>
          <p:cNvPr id="20" name="Rectangle 19"/>
          <p:cNvSpPr/>
          <p:nvPr/>
        </p:nvSpPr>
        <p:spPr>
          <a:xfrm>
            <a:off x="102955" y="4842863"/>
            <a:ext cx="8624727" cy="3693319"/>
          </a:xfrm>
          <a:prstGeom prst="rect">
            <a:avLst/>
          </a:prstGeom>
        </p:spPr>
        <p:txBody>
          <a:bodyPr wrap="square">
            <a:spAutoFit/>
          </a:bodyPr>
          <a:lstStyle/>
          <a:p>
            <a:r>
              <a:rPr lang="en-US" b="1" dirty="0"/>
              <a:t>Documentation: </a:t>
            </a:r>
            <a:r>
              <a:rPr lang="en-US" dirty="0">
                <a:solidFill>
                  <a:srgbClr val="0070C0"/>
                </a:solidFill>
              </a:rPr>
              <a:t>MS Word, Excel, PPT, Outlook, </a:t>
            </a:r>
            <a:r>
              <a:rPr lang="en-US" dirty="0" err="1">
                <a:solidFill>
                  <a:srgbClr val="0070C0"/>
                </a:solidFill>
              </a:rPr>
              <a:t>Grammarly</a:t>
            </a:r>
            <a:r>
              <a:rPr lang="en-US" dirty="0">
                <a:solidFill>
                  <a:srgbClr val="0070C0"/>
                </a:solidFill>
              </a:rPr>
              <a:t>, </a:t>
            </a:r>
            <a:r>
              <a:rPr lang="en-US" dirty="0" err="1">
                <a:solidFill>
                  <a:srgbClr val="0070C0"/>
                </a:solidFill>
              </a:rPr>
              <a:t>iThenticate</a:t>
            </a:r>
            <a:r>
              <a:rPr lang="en-US" dirty="0">
                <a:solidFill>
                  <a:srgbClr val="0070C0"/>
                </a:solidFill>
              </a:rPr>
              <a:t>, and </a:t>
            </a:r>
            <a:r>
              <a:rPr lang="en-US" dirty="0" err="1" smtClean="0">
                <a:solidFill>
                  <a:srgbClr val="0070C0"/>
                </a:solidFill>
              </a:rPr>
              <a:t>Mendeley</a:t>
            </a:r>
            <a:r>
              <a:rPr lang="en-US" dirty="0" smtClean="0">
                <a:solidFill>
                  <a:srgbClr val="0070C0"/>
                </a:solidFill>
              </a:rPr>
              <a:t> </a:t>
            </a:r>
          </a:p>
          <a:p>
            <a:r>
              <a:rPr lang="en-US" b="1" dirty="0"/>
              <a:t>Programming: </a:t>
            </a:r>
            <a:r>
              <a:rPr lang="en-US" dirty="0">
                <a:solidFill>
                  <a:srgbClr val="0070C0"/>
                </a:solidFill>
              </a:rPr>
              <a:t>C++, Python, MATLAB, </a:t>
            </a:r>
            <a:r>
              <a:rPr lang="en-US" dirty="0" err="1">
                <a:solidFill>
                  <a:srgbClr val="0070C0"/>
                </a:solidFill>
              </a:rPr>
              <a:t>Arduino</a:t>
            </a:r>
            <a:r>
              <a:rPr lang="en-US" dirty="0">
                <a:solidFill>
                  <a:srgbClr val="0070C0"/>
                </a:solidFill>
              </a:rPr>
              <a:t>, and </a:t>
            </a:r>
            <a:r>
              <a:rPr lang="en-US" dirty="0" smtClean="0">
                <a:solidFill>
                  <a:srgbClr val="0070C0"/>
                </a:solidFill>
              </a:rPr>
              <a:t>R</a:t>
            </a:r>
          </a:p>
          <a:p>
            <a:r>
              <a:rPr lang="en-US" b="1" dirty="0"/>
              <a:t>Modeling and Simulation: </a:t>
            </a:r>
            <a:r>
              <a:rPr lang="en-US" dirty="0">
                <a:solidFill>
                  <a:srgbClr val="0070C0"/>
                </a:solidFill>
              </a:rPr>
              <a:t>AutoCAD, SOLIDWORKS, ANSYS Fluent, Mechanical APDL, Simulink, </a:t>
            </a:r>
            <a:r>
              <a:rPr lang="en-US" dirty="0" err="1">
                <a:solidFill>
                  <a:srgbClr val="0070C0"/>
                </a:solidFill>
              </a:rPr>
              <a:t>Simscape</a:t>
            </a:r>
            <a:r>
              <a:rPr lang="en-US" dirty="0">
                <a:solidFill>
                  <a:srgbClr val="0070C0"/>
                </a:solidFill>
              </a:rPr>
              <a:t>, CATIA V5, and </a:t>
            </a:r>
            <a:r>
              <a:rPr lang="en-US" dirty="0" err="1" smtClean="0">
                <a:solidFill>
                  <a:srgbClr val="0070C0"/>
                </a:solidFill>
              </a:rPr>
              <a:t>Mathematica</a:t>
            </a:r>
            <a:endParaRPr lang="en-US" dirty="0" smtClean="0">
              <a:solidFill>
                <a:srgbClr val="0070C0"/>
              </a:solidFill>
            </a:endParaRPr>
          </a:p>
          <a:p>
            <a:r>
              <a:rPr lang="en-US" b="1" dirty="0"/>
              <a:t>Energy and Thermodynamic: </a:t>
            </a:r>
            <a:r>
              <a:rPr lang="en-US" dirty="0">
                <a:solidFill>
                  <a:srgbClr val="0070C0"/>
                </a:solidFill>
              </a:rPr>
              <a:t>EES, GASEQ, </a:t>
            </a:r>
            <a:r>
              <a:rPr lang="en-US" dirty="0" err="1">
                <a:solidFill>
                  <a:srgbClr val="0070C0"/>
                </a:solidFill>
              </a:rPr>
              <a:t>Thermtest</a:t>
            </a:r>
            <a:r>
              <a:rPr lang="en-US" dirty="0">
                <a:solidFill>
                  <a:srgbClr val="0070C0"/>
                </a:solidFill>
              </a:rPr>
              <a:t>, and </a:t>
            </a:r>
            <a:r>
              <a:rPr lang="en-US" dirty="0" err="1">
                <a:solidFill>
                  <a:srgbClr val="0070C0"/>
                </a:solidFill>
              </a:rPr>
              <a:t>Chemkin</a:t>
            </a:r>
            <a:r>
              <a:rPr lang="en-US" dirty="0">
                <a:solidFill>
                  <a:srgbClr val="0070C0"/>
                </a:solidFill>
              </a:rPr>
              <a:t> </a:t>
            </a:r>
            <a:r>
              <a:rPr lang="en-US" dirty="0" smtClean="0">
                <a:solidFill>
                  <a:srgbClr val="0070C0"/>
                </a:solidFill>
              </a:rPr>
              <a:t>Pro</a:t>
            </a:r>
          </a:p>
          <a:p>
            <a:r>
              <a:rPr lang="en-US" b="1" dirty="0"/>
              <a:t>Data Analysis: </a:t>
            </a:r>
            <a:r>
              <a:rPr lang="en-US" dirty="0" err="1">
                <a:solidFill>
                  <a:srgbClr val="0070C0"/>
                </a:solidFill>
              </a:rPr>
              <a:t>SurveyMonkey</a:t>
            </a:r>
            <a:r>
              <a:rPr lang="en-US" dirty="0">
                <a:solidFill>
                  <a:srgbClr val="0070C0"/>
                </a:solidFill>
              </a:rPr>
              <a:t>, </a:t>
            </a:r>
            <a:r>
              <a:rPr lang="en-US" dirty="0" err="1">
                <a:solidFill>
                  <a:srgbClr val="0070C0"/>
                </a:solidFill>
              </a:rPr>
              <a:t>Simplybook</a:t>
            </a:r>
            <a:r>
              <a:rPr lang="en-US" dirty="0">
                <a:solidFill>
                  <a:srgbClr val="0070C0"/>
                </a:solidFill>
              </a:rPr>
              <a:t>, Blue Survey, and Google </a:t>
            </a:r>
            <a:r>
              <a:rPr lang="en-US" dirty="0" smtClean="0">
                <a:solidFill>
                  <a:srgbClr val="0070C0"/>
                </a:solidFill>
              </a:rPr>
              <a:t>Form</a:t>
            </a:r>
          </a:p>
          <a:p>
            <a:r>
              <a:rPr lang="en-US" b="1" dirty="0"/>
              <a:t>Personal: </a:t>
            </a:r>
            <a:r>
              <a:rPr lang="en-US" dirty="0" smtClean="0">
                <a:solidFill>
                  <a:srgbClr val="0070C0"/>
                </a:solidFill>
              </a:rPr>
              <a:t>Hard-Working, </a:t>
            </a:r>
            <a:r>
              <a:rPr lang="en-US" dirty="0">
                <a:solidFill>
                  <a:srgbClr val="0070C0"/>
                </a:solidFill>
              </a:rPr>
              <a:t>Problem Solving, Teamwork, Planning, and Deep Analysis</a:t>
            </a:r>
          </a:p>
          <a:p>
            <a:endParaRPr lang="en-US" dirty="0">
              <a:solidFill>
                <a:srgbClr val="0070C0"/>
              </a:solidFill>
            </a:endParaRPr>
          </a:p>
          <a:p>
            <a:endParaRPr lang="en-US" dirty="0">
              <a:solidFill>
                <a:srgbClr val="0070C0"/>
              </a:solidFill>
            </a:endParaRPr>
          </a:p>
          <a:p>
            <a:endParaRPr lang="en-US" dirty="0">
              <a:solidFill>
                <a:srgbClr val="0070C0"/>
              </a:solidFill>
            </a:endParaRPr>
          </a:p>
          <a:p>
            <a:endParaRPr lang="en-US" dirty="0">
              <a:solidFill>
                <a:srgbClr val="0070C0"/>
              </a:solidFill>
            </a:endParaRPr>
          </a:p>
          <a:p>
            <a:endParaRPr lang="en-US" dirty="0">
              <a:solidFill>
                <a:srgbClr val="0070C0"/>
              </a:solidFill>
            </a:endParaRPr>
          </a:p>
          <a:p>
            <a:endParaRPr lang="en-US" dirty="0" smtClean="0">
              <a:solidFill>
                <a:srgbClr val="0070C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3227" y="607083"/>
            <a:ext cx="2247184" cy="336913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13"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58337" y="-22633"/>
            <a:ext cx="8229600" cy="1143000"/>
          </a:xfrm>
          <a:prstGeom prst="rect">
            <a:avLst/>
          </a:prstGeom>
        </p:spPr>
        <p:txBody>
          <a:bodyPr vert="horz" lIns="91440" tIns="45720" rIns="91440" bIns="45720" rtlCol="1" anchor="ctr">
            <a:noAutofit/>
          </a:bodyPr>
          <a:lstStyle/>
          <a:p>
            <a:pPr lvl="0" algn="just">
              <a:spcBef>
                <a:spcPct val="0"/>
              </a:spcBef>
              <a:defRPr/>
            </a:pPr>
            <a:r>
              <a:rPr lang="en-US" sz="4000" b="1" dirty="0" smtClean="0">
                <a:solidFill>
                  <a:srgbClr val="C00000"/>
                </a:solidFill>
                <a:effectLst>
                  <a:outerShdw blurRad="38100" dist="38100" dir="2700000" algn="tl">
                    <a:srgbClr val="000000">
                      <a:alpha val="43137"/>
                    </a:srgbClr>
                  </a:outerShdw>
                </a:effectLst>
                <a:latin typeface="+mj-lt"/>
                <a:ea typeface="+mj-ea"/>
                <a:cs typeface="Times New Roman" pitchFamily="18" charset="0"/>
              </a:rPr>
              <a:t>2. Career Summary</a:t>
            </a:r>
            <a:endParaRPr lang="en-US" sz="4000" b="1" dirty="0">
              <a:solidFill>
                <a:srgbClr val="C00000"/>
              </a:solidFill>
              <a:effectLst>
                <a:outerShdw blurRad="38100" dist="38100" dir="2700000" algn="tl">
                  <a:srgbClr val="000000">
                    <a:alpha val="43137"/>
                  </a:srgbClr>
                </a:outerShdw>
              </a:effectLst>
              <a:latin typeface="+mj-lt"/>
              <a:ea typeface="+mj-ea"/>
              <a:cs typeface="Times New Roman" pitchFamily="18" charset="0"/>
            </a:endParaRPr>
          </a:p>
        </p:txBody>
      </p:sp>
      <p:sp>
        <p:nvSpPr>
          <p:cNvPr id="6" name="Slide Number Placeholder 4"/>
          <p:cNvSpPr>
            <a:spLocks noGrp="1"/>
          </p:cNvSpPr>
          <p:nvPr>
            <p:ph type="sldNum" sz="quarter" idx="12"/>
          </p:nvPr>
        </p:nvSpPr>
        <p:spPr>
          <a:xfrm>
            <a:off x="7986464" y="6520259"/>
            <a:ext cx="762000" cy="365125"/>
          </a:xfrm>
        </p:spPr>
        <p:txBody>
          <a:bodyPr/>
          <a:lstStyle/>
          <a:p>
            <a:pPr algn="r"/>
            <a:fld id="{B6F15528-21DE-4FAA-801E-634DDDAF4B2B}" type="slidenum">
              <a:rPr lang="en-US" sz="1400" smtClean="0">
                <a:solidFill>
                  <a:schemeClr val="tx1"/>
                </a:solidFill>
              </a:rPr>
              <a:pPr algn="r"/>
              <a:t>4</a:t>
            </a:fld>
            <a:endParaRPr lang="en-US" sz="1400" dirty="0">
              <a:solidFill>
                <a:schemeClr val="tx1"/>
              </a:solidFill>
            </a:endParaRPr>
          </a:p>
        </p:txBody>
      </p:sp>
      <p:sp>
        <p:nvSpPr>
          <p:cNvPr id="7" name="TextBox 6"/>
          <p:cNvSpPr txBox="1"/>
          <p:nvPr/>
        </p:nvSpPr>
        <p:spPr>
          <a:xfrm>
            <a:off x="58337" y="858757"/>
            <a:ext cx="3581400" cy="523220"/>
          </a:xfrm>
          <a:prstGeom prst="rect">
            <a:avLst/>
          </a:prstGeom>
          <a:noFill/>
        </p:spPr>
        <p:txBody>
          <a:bodyPr wrap="square" rtlCol="0">
            <a:spAutoFit/>
          </a:bodyPr>
          <a:lstStyle/>
          <a:p>
            <a:r>
              <a:rPr lang="en-US" sz="2800" b="1" dirty="0" smtClean="0">
                <a:solidFill>
                  <a:srgbClr val="00B050"/>
                </a:solidFill>
              </a:rPr>
              <a:t>Career Summary</a:t>
            </a:r>
            <a:endParaRPr lang="en-US" sz="2800" b="1" dirty="0">
              <a:solidFill>
                <a:srgbClr val="00B05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593269"/>
            <a:ext cx="2247184" cy="3369131"/>
          </a:xfrm>
          <a:prstGeom prst="rect">
            <a:avLst/>
          </a:prstGeom>
        </p:spPr>
      </p:pic>
      <p:sp>
        <p:nvSpPr>
          <p:cNvPr id="3" name="Rectangle 2"/>
          <p:cNvSpPr/>
          <p:nvPr/>
        </p:nvSpPr>
        <p:spPr>
          <a:xfrm>
            <a:off x="0" y="1381977"/>
            <a:ext cx="5732863" cy="5078313"/>
          </a:xfrm>
          <a:prstGeom prst="rect">
            <a:avLst/>
          </a:prstGeom>
        </p:spPr>
        <p:txBody>
          <a:bodyPr wrap="square">
            <a:spAutoFit/>
          </a:bodyPr>
          <a:lstStyle/>
          <a:p>
            <a:pPr marL="90170" marR="0" algn="just">
              <a:lnSpc>
                <a:spcPct val="150000"/>
              </a:lnSpc>
              <a:spcBef>
                <a:spcPts val="0"/>
              </a:spcBef>
              <a:spcAft>
                <a:spcPts val="0"/>
              </a:spcAft>
            </a:pPr>
            <a:r>
              <a:rPr lang="en-US" dirty="0">
                <a:latin typeface="Times New Roman" panose="02020603050405020304" pitchFamily="18" charset="0"/>
                <a:ea typeface="Roboto"/>
                <a:cs typeface="Arial" panose="020B0604020202020204" pitchFamily="34" charset="0"/>
              </a:rPr>
              <a:t>I have earned my B.Sc. (2015), M.Sc. (2018), and Ph.D. (2022) in mechanical engineering from Qatar University (QS-208). I have been working as a graduate teaching and research assistant at Qatar University since 2015. Presently, I have over eight years of experience teaching undergraduate students various general and mechanical engineering courses. My areas of expertise in research are internal combustion engines, premixed turbulent combustion, alternative fuels, fuel technology, hydrogen production and combustion, electric and hybrid electric vehicles, renewable energy utilization, heat transfer, and HVAC.</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93473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58337" y="-22633"/>
            <a:ext cx="8229600" cy="1143000"/>
          </a:xfrm>
          <a:prstGeom prst="rect">
            <a:avLst/>
          </a:prstGeom>
        </p:spPr>
        <p:txBody>
          <a:bodyPr vert="horz" lIns="91440" tIns="45720" rIns="91440" bIns="45720" rtlCol="1" anchor="ctr">
            <a:noAutofit/>
          </a:bodyPr>
          <a:lstStyle/>
          <a:p>
            <a:pPr lvl="0" algn="just">
              <a:spcBef>
                <a:spcPct val="0"/>
              </a:spcBef>
              <a:defRPr/>
            </a:pPr>
            <a:r>
              <a:rPr lang="en-US" sz="4000" b="1" dirty="0" smtClean="0">
                <a:solidFill>
                  <a:srgbClr val="C00000"/>
                </a:solidFill>
                <a:effectLst>
                  <a:outerShdw blurRad="38100" dist="38100" dir="2700000" algn="tl">
                    <a:srgbClr val="000000">
                      <a:alpha val="43137"/>
                    </a:srgbClr>
                  </a:outerShdw>
                </a:effectLst>
                <a:latin typeface="+mj-lt"/>
                <a:ea typeface="+mj-ea"/>
                <a:cs typeface="Times New Roman" pitchFamily="18" charset="0"/>
              </a:rPr>
              <a:t>3. Education</a:t>
            </a:r>
            <a:endParaRPr lang="en-US" sz="4000" b="1" dirty="0">
              <a:solidFill>
                <a:srgbClr val="C00000"/>
              </a:solidFill>
              <a:effectLst>
                <a:outerShdw blurRad="38100" dist="38100" dir="2700000" algn="tl">
                  <a:srgbClr val="000000">
                    <a:alpha val="43137"/>
                  </a:srgbClr>
                </a:outerShdw>
              </a:effectLst>
              <a:latin typeface="+mj-lt"/>
              <a:ea typeface="+mj-ea"/>
              <a:cs typeface="Times New Roman" pitchFamily="18" charset="0"/>
            </a:endParaRPr>
          </a:p>
        </p:txBody>
      </p:sp>
      <p:sp>
        <p:nvSpPr>
          <p:cNvPr id="6" name="Slide Number Placeholder 4"/>
          <p:cNvSpPr>
            <a:spLocks noGrp="1"/>
          </p:cNvSpPr>
          <p:nvPr>
            <p:ph type="sldNum" sz="quarter" idx="12"/>
          </p:nvPr>
        </p:nvSpPr>
        <p:spPr>
          <a:xfrm>
            <a:off x="7986464" y="6520259"/>
            <a:ext cx="762000" cy="365125"/>
          </a:xfrm>
        </p:spPr>
        <p:txBody>
          <a:bodyPr/>
          <a:lstStyle/>
          <a:p>
            <a:pPr algn="r"/>
            <a:fld id="{B6F15528-21DE-4FAA-801E-634DDDAF4B2B}" type="slidenum">
              <a:rPr lang="en-US" sz="1400" smtClean="0">
                <a:solidFill>
                  <a:schemeClr val="tx1"/>
                </a:solidFill>
              </a:rPr>
              <a:pPr algn="r"/>
              <a:t>5</a:t>
            </a:fld>
            <a:endParaRPr lang="en-US" sz="1400" dirty="0">
              <a:solidFill>
                <a:schemeClr val="tx1"/>
              </a:solidFill>
            </a:endParaRPr>
          </a:p>
        </p:txBody>
      </p:sp>
      <p:sp>
        <p:nvSpPr>
          <p:cNvPr id="12" name="Rectangle 11"/>
          <p:cNvSpPr/>
          <p:nvPr/>
        </p:nvSpPr>
        <p:spPr>
          <a:xfrm>
            <a:off x="-101256" y="1011134"/>
            <a:ext cx="9245256" cy="523220"/>
          </a:xfrm>
          <a:prstGeom prst="rect">
            <a:avLst/>
          </a:prstGeom>
        </p:spPr>
        <p:txBody>
          <a:bodyPr wrap="square">
            <a:spAutoFit/>
          </a:bodyPr>
          <a:lstStyle/>
          <a:p>
            <a:pPr marL="171450" indent="-171450"/>
            <a:r>
              <a:rPr lang="en-US" sz="2800" b="1" dirty="0">
                <a:solidFill>
                  <a:srgbClr val="00B050"/>
                </a:solidFill>
              </a:rPr>
              <a:t>  </a:t>
            </a:r>
            <a:r>
              <a:rPr lang="en-US" sz="2800" b="1" dirty="0" smtClean="0">
                <a:solidFill>
                  <a:srgbClr val="00B050"/>
                </a:solidFill>
              </a:rPr>
              <a:t>Scientific Degrees </a:t>
            </a:r>
            <a:endParaRPr lang="en-US" dirty="0">
              <a:solidFill>
                <a:srgbClr val="00B050"/>
              </a:solidFill>
              <a:latin typeface="+mj-lt"/>
            </a:endParaRPr>
          </a:p>
        </p:txBody>
      </p:sp>
      <p:sp>
        <p:nvSpPr>
          <p:cNvPr id="5" name="Rectangle 4"/>
          <p:cNvSpPr/>
          <p:nvPr/>
        </p:nvSpPr>
        <p:spPr>
          <a:xfrm>
            <a:off x="58335" y="1534354"/>
            <a:ext cx="8857063" cy="1015663"/>
          </a:xfrm>
          <a:prstGeom prst="rect">
            <a:avLst/>
          </a:prstGeom>
        </p:spPr>
        <p:txBody>
          <a:bodyPr wrap="square">
            <a:spAutoFit/>
          </a:bodyPr>
          <a:lstStyle/>
          <a:p>
            <a:r>
              <a:rPr lang="en-US" sz="2000" b="1" dirty="0">
                <a:solidFill>
                  <a:schemeClr val="accent6">
                    <a:lumMod val="75000"/>
                  </a:schemeClr>
                </a:solidFill>
              </a:rPr>
              <a:t>The General Secondary Education Certificate \ Scientific Section, Ahmed Bin </a:t>
            </a:r>
            <a:r>
              <a:rPr lang="en-US" sz="2000" b="1" dirty="0" err="1">
                <a:solidFill>
                  <a:schemeClr val="accent6">
                    <a:lumMod val="75000"/>
                  </a:schemeClr>
                </a:solidFill>
              </a:rPr>
              <a:t>Hanbal</a:t>
            </a:r>
            <a:r>
              <a:rPr lang="en-US" sz="2000" b="1" dirty="0">
                <a:solidFill>
                  <a:schemeClr val="accent6">
                    <a:lumMod val="75000"/>
                  </a:schemeClr>
                </a:solidFill>
              </a:rPr>
              <a:t> Secondary Ind. Boys School Public </a:t>
            </a:r>
            <a:endParaRPr lang="en-US" sz="2000" b="1" dirty="0" smtClean="0">
              <a:solidFill>
                <a:schemeClr val="accent6">
                  <a:lumMod val="75000"/>
                </a:schemeClr>
              </a:solidFill>
            </a:endParaRPr>
          </a:p>
          <a:p>
            <a:r>
              <a:rPr lang="en-US" sz="2000" dirty="0" smtClean="0"/>
              <a:t>2009 </a:t>
            </a:r>
            <a:r>
              <a:rPr lang="en-US" sz="2000" dirty="0"/>
              <a:t>September - 2010 </a:t>
            </a:r>
            <a:r>
              <a:rPr lang="en-US" sz="2000" dirty="0" smtClean="0"/>
              <a:t>July        </a:t>
            </a:r>
            <a:r>
              <a:rPr lang="en-US" sz="2000" dirty="0">
                <a:solidFill>
                  <a:srgbClr val="0070C0"/>
                </a:solidFill>
              </a:rPr>
              <a:t>Ranked in the top 10 students list in Qatar</a:t>
            </a:r>
          </a:p>
        </p:txBody>
      </p:sp>
      <p:sp>
        <p:nvSpPr>
          <p:cNvPr id="7" name="Rectangle 6"/>
          <p:cNvSpPr/>
          <p:nvPr/>
        </p:nvSpPr>
        <p:spPr>
          <a:xfrm>
            <a:off x="54740" y="2549110"/>
            <a:ext cx="8933264" cy="1015663"/>
          </a:xfrm>
          <a:prstGeom prst="rect">
            <a:avLst/>
          </a:prstGeom>
        </p:spPr>
        <p:txBody>
          <a:bodyPr wrap="square">
            <a:spAutoFit/>
          </a:bodyPr>
          <a:lstStyle/>
          <a:p>
            <a:r>
              <a:rPr lang="en-US" sz="2000" b="1" dirty="0">
                <a:solidFill>
                  <a:schemeClr val="accent6">
                    <a:lumMod val="75000"/>
                  </a:schemeClr>
                </a:solidFill>
              </a:rPr>
              <a:t>B.Sc. in Mechanical Engineering, Qatar University </a:t>
            </a:r>
            <a:endParaRPr lang="en-US" sz="2000" b="1" dirty="0" smtClean="0">
              <a:solidFill>
                <a:schemeClr val="accent6">
                  <a:lumMod val="75000"/>
                </a:schemeClr>
              </a:solidFill>
            </a:endParaRPr>
          </a:p>
          <a:p>
            <a:r>
              <a:rPr lang="en-US" sz="2000" dirty="0" smtClean="0"/>
              <a:t>2011 </a:t>
            </a:r>
            <a:r>
              <a:rPr lang="en-US" sz="2000" dirty="0"/>
              <a:t>February - 2015 </a:t>
            </a:r>
            <a:r>
              <a:rPr lang="en-US" sz="2000" dirty="0" smtClean="0"/>
              <a:t>January   </a:t>
            </a:r>
            <a:r>
              <a:rPr lang="en-US" sz="2000" dirty="0" smtClean="0">
                <a:solidFill>
                  <a:srgbClr val="0070C0"/>
                </a:solidFill>
              </a:rPr>
              <a:t>Awarded 7 distinction certificates (CGPA </a:t>
            </a:r>
            <a:r>
              <a:rPr lang="en-US" sz="2000" dirty="0">
                <a:solidFill>
                  <a:srgbClr val="0070C0"/>
                </a:solidFill>
              </a:rPr>
              <a:t>of </a:t>
            </a:r>
            <a:r>
              <a:rPr lang="en-US" sz="2000" dirty="0" smtClean="0">
                <a:solidFill>
                  <a:srgbClr val="0070C0"/>
                </a:solidFill>
              </a:rPr>
              <a:t>3.59/4.00)</a:t>
            </a:r>
            <a:endParaRPr lang="en-US" sz="2000" dirty="0">
              <a:solidFill>
                <a:srgbClr val="0070C0"/>
              </a:solidFill>
            </a:endParaRPr>
          </a:p>
        </p:txBody>
      </p:sp>
      <p:sp>
        <p:nvSpPr>
          <p:cNvPr id="8" name="Rectangle 7"/>
          <p:cNvSpPr/>
          <p:nvPr/>
        </p:nvSpPr>
        <p:spPr>
          <a:xfrm>
            <a:off x="58335" y="3503586"/>
            <a:ext cx="8857063" cy="1015663"/>
          </a:xfrm>
          <a:prstGeom prst="rect">
            <a:avLst/>
          </a:prstGeom>
        </p:spPr>
        <p:txBody>
          <a:bodyPr wrap="square">
            <a:spAutoFit/>
          </a:bodyPr>
          <a:lstStyle/>
          <a:p>
            <a:r>
              <a:rPr lang="en-US" sz="2000" b="1" dirty="0">
                <a:solidFill>
                  <a:schemeClr val="accent6">
                    <a:lumMod val="75000"/>
                  </a:schemeClr>
                </a:solidFill>
              </a:rPr>
              <a:t>M.Sc. in Mechanical Engineering, Qatar University</a:t>
            </a:r>
            <a:r>
              <a:rPr lang="en-US" sz="2000" b="1" dirty="0"/>
              <a:t> </a:t>
            </a:r>
            <a:endParaRPr lang="en-US" sz="2000" b="1" dirty="0" smtClean="0"/>
          </a:p>
          <a:p>
            <a:r>
              <a:rPr lang="en-US" sz="2000" dirty="0" smtClean="0"/>
              <a:t>2015 </a:t>
            </a:r>
            <a:r>
              <a:rPr lang="en-US" sz="2000" dirty="0"/>
              <a:t>September - 2018 January </a:t>
            </a:r>
            <a:r>
              <a:rPr lang="en-US" sz="2000" dirty="0" smtClean="0"/>
              <a:t>     </a:t>
            </a:r>
            <a:r>
              <a:rPr lang="en-US" sz="2000" dirty="0" smtClean="0">
                <a:solidFill>
                  <a:srgbClr val="0070C0"/>
                </a:solidFill>
              </a:rPr>
              <a:t>Awarded 4 honor certificates (CGPA </a:t>
            </a:r>
            <a:r>
              <a:rPr lang="en-US" sz="2000" dirty="0">
                <a:solidFill>
                  <a:srgbClr val="0070C0"/>
                </a:solidFill>
              </a:rPr>
              <a:t>of </a:t>
            </a:r>
            <a:r>
              <a:rPr lang="en-US" sz="2000" dirty="0" smtClean="0">
                <a:solidFill>
                  <a:srgbClr val="0070C0"/>
                </a:solidFill>
              </a:rPr>
              <a:t>3.68/4.00)</a:t>
            </a:r>
            <a:endParaRPr lang="en-US" sz="2000" dirty="0">
              <a:solidFill>
                <a:srgbClr val="0070C0"/>
              </a:solidFill>
            </a:endParaRPr>
          </a:p>
        </p:txBody>
      </p:sp>
      <p:sp>
        <p:nvSpPr>
          <p:cNvPr id="9" name="Rectangle 8"/>
          <p:cNvSpPr/>
          <p:nvPr/>
        </p:nvSpPr>
        <p:spPr>
          <a:xfrm>
            <a:off x="58334" y="4425405"/>
            <a:ext cx="9085666" cy="1015663"/>
          </a:xfrm>
          <a:prstGeom prst="rect">
            <a:avLst/>
          </a:prstGeom>
        </p:spPr>
        <p:txBody>
          <a:bodyPr wrap="square">
            <a:spAutoFit/>
          </a:bodyPr>
          <a:lstStyle/>
          <a:p>
            <a:r>
              <a:rPr lang="en-US" sz="2000" b="1" dirty="0">
                <a:solidFill>
                  <a:schemeClr val="accent6">
                    <a:lumMod val="75000"/>
                  </a:schemeClr>
                </a:solidFill>
              </a:rPr>
              <a:t>Ph.D. in Mechanical Engineering, Qatar University </a:t>
            </a:r>
            <a:endParaRPr lang="en-US" sz="2000" b="1" dirty="0" smtClean="0">
              <a:solidFill>
                <a:schemeClr val="accent6">
                  <a:lumMod val="75000"/>
                </a:schemeClr>
              </a:solidFill>
            </a:endParaRPr>
          </a:p>
          <a:p>
            <a:r>
              <a:rPr lang="en-US" sz="2000" dirty="0" smtClean="0"/>
              <a:t>2018 </a:t>
            </a:r>
            <a:r>
              <a:rPr lang="en-US" sz="2000" dirty="0"/>
              <a:t>August - 2022 </a:t>
            </a:r>
            <a:r>
              <a:rPr lang="en-US" sz="2000" dirty="0" smtClean="0"/>
              <a:t>May        </a:t>
            </a:r>
            <a:r>
              <a:rPr lang="en-US" sz="2000" dirty="0" smtClean="0">
                <a:solidFill>
                  <a:srgbClr val="0070C0"/>
                </a:solidFill>
              </a:rPr>
              <a:t>Excellency Certificate in Ph.D. Program (CGPA </a:t>
            </a:r>
            <a:r>
              <a:rPr lang="en-US" sz="2000" dirty="0">
                <a:solidFill>
                  <a:srgbClr val="0070C0"/>
                </a:solidFill>
              </a:rPr>
              <a:t>of </a:t>
            </a:r>
            <a:r>
              <a:rPr lang="en-US" sz="2000" dirty="0" smtClean="0">
                <a:solidFill>
                  <a:srgbClr val="0070C0"/>
                </a:solidFill>
              </a:rPr>
              <a:t>3.77/4.00) </a:t>
            </a:r>
            <a:endParaRPr lang="en-US" sz="2000" dirty="0">
              <a:solidFill>
                <a:srgbClr val="0070C0"/>
              </a:solidFill>
            </a:endParaRPr>
          </a:p>
        </p:txBody>
      </p:sp>
      <p:sp>
        <p:nvSpPr>
          <p:cNvPr id="11" name="Rectangle 10"/>
          <p:cNvSpPr/>
          <p:nvPr/>
        </p:nvSpPr>
        <p:spPr>
          <a:xfrm>
            <a:off x="54740" y="5809493"/>
            <a:ext cx="8991598" cy="646331"/>
          </a:xfrm>
          <a:prstGeom prst="rect">
            <a:avLst/>
          </a:prstGeom>
          <a:ln w="28575">
            <a:solidFill>
              <a:srgbClr val="7030A0"/>
            </a:solidFill>
          </a:ln>
        </p:spPr>
        <p:txBody>
          <a:bodyPr wrap="square">
            <a:spAutoFit/>
          </a:bodyPr>
          <a:lstStyle/>
          <a:p>
            <a:r>
              <a:rPr lang="en-US" b="1" dirty="0" smtClean="0">
                <a:solidFill>
                  <a:schemeClr val="accent6">
                    <a:lumMod val="75000"/>
                  </a:schemeClr>
                </a:solidFill>
              </a:rPr>
              <a:t>About to Receive a Second Master Degree in Hybrid and Electric Vehicles Design and Analysis</a:t>
            </a:r>
          </a:p>
          <a:p>
            <a:r>
              <a:rPr lang="en-US" dirty="0" smtClean="0"/>
              <a:t>2022 July </a:t>
            </a:r>
            <a:r>
              <a:rPr lang="en-US" dirty="0"/>
              <a:t>- </a:t>
            </a:r>
            <a:r>
              <a:rPr lang="en-US" dirty="0" smtClean="0"/>
              <a:t>2023 June</a:t>
            </a:r>
            <a:endParaRPr lang="en-US" dirty="0">
              <a:solidFill>
                <a:srgbClr val="0070C0"/>
              </a:solidFill>
            </a:endParaRPr>
          </a:p>
        </p:txBody>
      </p:sp>
    </p:spTree>
    <p:extLst>
      <p:ext uri="{BB962C8B-B14F-4D97-AF65-F5344CB8AC3E}">
        <p14:creationId xmlns:p14="http://schemas.microsoft.com/office/powerpoint/2010/main" val="2100476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58337" y="-22633"/>
            <a:ext cx="8229600" cy="1143000"/>
          </a:xfrm>
          <a:prstGeom prst="rect">
            <a:avLst/>
          </a:prstGeom>
        </p:spPr>
        <p:txBody>
          <a:bodyPr vert="horz" lIns="91440" tIns="45720" rIns="91440" bIns="45720" rtlCol="1" anchor="ctr">
            <a:noAutofit/>
          </a:bodyPr>
          <a:lstStyle/>
          <a:p>
            <a:pPr lvl="0" algn="just">
              <a:spcBef>
                <a:spcPct val="0"/>
              </a:spcBef>
              <a:defRPr/>
            </a:pPr>
            <a:r>
              <a:rPr lang="en-US" sz="4000" b="1" dirty="0" smtClean="0">
                <a:solidFill>
                  <a:srgbClr val="C00000"/>
                </a:solidFill>
                <a:effectLst>
                  <a:outerShdw blurRad="38100" dist="38100" dir="2700000" algn="tl">
                    <a:srgbClr val="000000">
                      <a:alpha val="43137"/>
                    </a:srgbClr>
                  </a:outerShdw>
                </a:effectLst>
                <a:latin typeface="+mj-lt"/>
                <a:ea typeface="+mj-ea"/>
                <a:cs typeface="Times New Roman" pitchFamily="18" charset="0"/>
              </a:rPr>
              <a:t>4. Employment History</a:t>
            </a:r>
            <a:endParaRPr lang="en-US" sz="4000" b="1" dirty="0">
              <a:solidFill>
                <a:srgbClr val="C00000"/>
              </a:solidFill>
              <a:effectLst>
                <a:outerShdw blurRad="38100" dist="38100" dir="2700000" algn="tl">
                  <a:srgbClr val="000000">
                    <a:alpha val="43137"/>
                  </a:srgbClr>
                </a:outerShdw>
              </a:effectLst>
              <a:latin typeface="+mj-lt"/>
              <a:ea typeface="+mj-ea"/>
              <a:cs typeface="Times New Roman" pitchFamily="18" charset="0"/>
            </a:endParaRPr>
          </a:p>
        </p:txBody>
      </p:sp>
      <p:sp>
        <p:nvSpPr>
          <p:cNvPr id="6" name="Slide Number Placeholder 4"/>
          <p:cNvSpPr>
            <a:spLocks noGrp="1"/>
          </p:cNvSpPr>
          <p:nvPr>
            <p:ph type="sldNum" sz="quarter" idx="12"/>
          </p:nvPr>
        </p:nvSpPr>
        <p:spPr>
          <a:xfrm>
            <a:off x="7986464" y="6520259"/>
            <a:ext cx="762000" cy="365125"/>
          </a:xfrm>
        </p:spPr>
        <p:txBody>
          <a:bodyPr/>
          <a:lstStyle/>
          <a:p>
            <a:pPr algn="r"/>
            <a:fld id="{B6F15528-21DE-4FAA-801E-634DDDAF4B2B}" type="slidenum">
              <a:rPr lang="en-US" sz="1400" smtClean="0">
                <a:solidFill>
                  <a:schemeClr val="tx1"/>
                </a:solidFill>
              </a:rPr>
              <a:pPr algn="r"/>
              <a:t>6</a:t>
            </a:fld>
            <a:endParaRPr lang="en-US" sz="1400" dirty="0">
              <a:solidFill>
                <a:schemeClr val="tx1"/>
              </a:solidFill>
            </a:endParaRPr>
          </a:p>
        </p:txBody>
      </p:sp>
      <p:sp>
        <p:nvSpPr>
          <p:cNvPr id="12" name="Rectangle 11"/>
          <p:cNvSpPr/>
          <p:nvPr/>
        </p:nvSpPr>
        <p:spPr>
          <a:xfrm>
            <a:off x="-101256" y="1044034"/>
            <a:ext cx="9245256" cy="523220"/>
          </a:xfrm>
          <a:prstGeom prst="rect">
            <a:avLst/>
          </a:prstGeom>
        </p:spPr>
        <p:txBody>
          <a:bodyPr wrap="square">
            <a:spAutoFit/>
          </a:bodyPr>
          <a:lstStyle/>
          <a:p>
            <a:pPr marL="171450" indent="-171450"/>
            <a:r>
              <a:rPr lang="en-US" sz="2800" b="1" dirty="0">
                <a:solidFill>
                  <a:srgbClr val="00B050"/>
                </a:solidFill>
              </a:rPr>
              <a:t>  </a:t>
            </a:r>
            <a:r>
              <a:rPr lang="en-US" sz="2800" b="1" dirty="0" smtClean="0">
                <a:solidFill>
                  <a:srgbClr val="00B050"/>
                </a:solidFill>
              </a:rPr>
              <a:t>Positions </a:t>
            </a:r>
            <a:endParaRPr lang="en-US" dirty="0">
              <a:solidFill>
                <a:srgbClr val="00B050"/>
              </a:solidFill>
              <a:latin typeface="+mj-lt"/>
            </a:endParaRPr>
          </a:p>
        </p:txBody>
      </p:sp>
      <p:sp>
        <p:nvSpPr>
          <p:cNvPr id="2" name="Rectangle 1"/>
          <p:cNvSpPr/>
          <p:nvPr/>
        </p:nvSpPr>
        <p:spPr>
          <a:xfrm>
            <a:off x="58334" y="1643055"/>
            <a:ext cx="7928130" cy="830997"/>
          </a:xfrm>
          <a:prstGeom prst="rect">
            <a:avLst/>
          </a:prstGeom>
        </p:spPr>
        <p:txBody>
          <a:bodyPr wrap="square">
            <a:spAutoFit/>
          </a:bodyPr>
          <a:lstStyle/>
          <a:p>
            <a:r>
              <a:rPr lang="en-US" sz="2400" b="1" dirty="0">
                <a:solidFill>
                  <a:schemeClr val="accent6">
                    <a:lumMod val="75000"/>
                  </a:schemeClr>
                </a:solidFill>
              </a:rPr>
              <a:t>Research Assistant, Qatar University </a:t>
            </a:r>
            <a:endParaRPr lang="en-US" sz="2400" b="1" dirty="0" smtClean="0">
              <a:solidFill>
                <a:schemeClr val="accent6">
                  <a:lumMod val="75000"/>
                </a:schemeClr>
              </a:solidFill>
            </a:endParaRPr>
          </a:p>
          <a:p>
            <a:r>
              <a:rPr lang="en-US" sz="2400" dirty="0" smtClean="0"/>
              <a:t>2015 </a:t>
            </a:r>
            <a:r>
              <a:rPr lang="en-US" sz="2400" dirty="0"/>
              <a:t>January - 2015 September</a:t>
            </a:r>
          </a:p>
        </p:txBody>
      </p:sp>
      <p:sp>
        <p:nvSpPr>
          <p:cNvPr id="3" name="Rectangle 2"/>
          <p:cNvSpPr/>
          <p:nvPr/>
        </p:nvSpPr>
        <p:spPr>
          <a:xfrm>
            <a:off x="58334" y="2597260"/>
            <a:ext cx="7790266" cy="1200329"/>
          </a:xfrm>
          <a:prstGeom prst="rect">
            <a:avLst/>
          </a:prstGeom>
        </p:spPr>
        <p:txBody>
          <a:bodyPr wrap="square">
            <a:spAutoFit/>
          </a:bodyPr>
          <a:lstStyle/>
          <a:p>
            <a:r>
              <a:rPr lang="en-US" sz="2400" b="1" dirty="0">
                <a:solidFill>
                  <a:schemeClr val="accent6">
                    <a:lumMod val="75000"/>
                  </a:schemeClr>
                </a:solidFill>
              </a:rPr>
              <a:t>M.Sc. Graduate Teaching and Research Assistant, Qatar </a:t>
            </a:r>
            <a:r>
              <a:rPr lang="en-US" sz="2400" b="1" dirty="0" smtClean="0">
                <a:solidFill>
                  <a:schemeClr val="accent6">
                    <a:lumMod val="75000"/>
                  </a:schemeClr>
                </a:solidFill>
              </a:rPr>
              <a:t>University</a:t>
            </a:r>
          </a:p>
          <a:p>
            <a:r>
              <a:rPr lang="en-US" sz="2400" dirty="0" smtClean="0"/>
              <a:t>2015 </a:t>
            </a:r>
            <a:r>
              <a:rPr lang="en-US" sz="2400" dirty="0"/>
              <a:t>September - 2018 January</a:t>
            </a:r>
          </a:p>
        </p:txBody>
      </p:sp>
      <p:sp>
        <p:nvSpPr>
          <p:cNvPr id="10" name="Rectangle 9"/>
          <p:cNvSpPr/>
          <p:nvPr/>
        </p:nvSpPr>
        <p:spPr>
          <a:xfrm>
            <a:off x="37552" y="3905071"/>
            <a:ext cx="7467600" cy="1200329"/>
          </a:xfrm>
          <a:prstGeom prst="rect">
            <a:avLst/>
          </a:prstGeom>
        </p:spPr>
        <p:txBody>
          <a:bodyPr wrap="square">
            <a:spAutoFit/>
          </a:bodyPr>
          <a:lstStyle/>
          <a:p>
            <a:r>
              <a:rPr lang="en-US" sz="2400" b="1" dirty="0">
                <a:solidFill>
                  <a:schemeClr val="accent6">
                    <a:lumMod val="75000"/>
                  </a:schemeClr>
                </a:solidFill>
              </a:rPr>
              <a:t>Ph.D. Graduate Teaching and Research Assistant, Qatar </a:t>
            </a:r>
            <a:r>
              <a:rPr lang="en-US" sz="2400" b="1" dirty="0" smtClean="0">
                <a:solidFill>
                  <a:schemeClr val="accent6">
                    <a:lumMod val="75000"/>
                  </a:schemeClr>
                </a:solidFill>
              </a:rPr>
              <a:t>University</a:t>
            </a:r>
          </a:p>
          <a:p>
            <a:r>
              <a:rPr lang="en-US" sz="2400" dirty="0" smtClean="0"/>
              <a:t>2018 </a:t>
            </a:r>
            <a:r>
              <a:rPr lang="en-US" sz="2400" dirty="0"/>
              <a:t>August </a:t>
            </a:r>
            <a:r>
              <a:rPr lang="en-US" sz="2400" dirty="0" smtClean="0"/>
              <a:t>– 2022 August</a:t>
            </a:r>
            <a:endParaRPr lang="en-US" sz="2400" dirty="0"/>
          </a:p>
        </p:txBody>
      </p:sp>
    </p:spTree>
    <p:extLst>
      <p:ext uri="{BB962C8B-B14F-4D97-AF65-F5344CB8AC3E}">
        <p14:creationId xmlns:p14="http://schemas.microsoft.com/office/powerpoint/2010/main" val="3794224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58337" y="-22633"/>
            <a:ext cx="8229600" cy="1143000"/>
          </a:xfrm>
          <a:prstGeom prst="rect">
            <a:avLst/>
          </a:prstGeom>
        </p:spPr>
        <p:txBody>
          <a:bodyPr vert="horz" lIns="91440" tIns="45720" rIns="91440" bIns="45720" rtlCol="1" anchor="ctr">
            <a:noAutofit/>
          </a:bodyPr>
          <a:lstStyle/>
          <a:p>
            <a:pPr lvl="0" algn="just">
              <a:spcBef>
                <a:spcPct val="0"/>
              </a:spcBef>
              <a:defRPr/>
            </a:pPr>
            <a:r>
              <a:rPr lang="en-US" sz="4000" b="1" dirty="0" smtClean="0">
                <a:solidFill>
                  <a:srgbClr val="C00000"/>
                </a:solidFill>
                <a:effectLst>
                  <a:outerShdw blurRad="38100" dist="38100" dir="2700000" algn="tl">
                    <a:srgbClr val="000000">
                      <a:alpha val="43137"/>
                    </a:srgbClr>
                  </a:outerShdw>
                </a:effectLst>
                <a:latin typeface="+mj-lt"/>
                <a:ea typeface="+mj-ea"/>
                <a:cs typeface="Times New Roman" pitchFamily="18" charset="0"/>
              </a:rPr>
              <a:t>5. Teaching Experience</a:t>
            </a:r>
            <a:endParaRPr lang="en-US" sz="4000" b="1" dirty="0">
              <a:solidFill>
                <a:srgbClr val="C00000"/>
              </a:solidFill>
              <a:effectLst>
                <a:outerShdw blurRad="38100" dist="38100" dir="2700000" algn="tl">
                  <a:srgbClr val="000000">
                    <a:alpha val="43137"/>
                  </a:srgbClr>
                </a:outerShdw>
              </a:effectLst>
              <a:latin typeface="+mj-lt"/>
              <a:ea typeface="+mj-ea"/>
              <a:cs typeface="Times New Roman" pitchFamily="18" charset="0"/>
            </a:endParaRPr>
          </a:p>
        </p:txBody>
      </p:sp>
      <p:sp>
        <p:nvSpPr>
          <p:cNvPr id="6" name="Slide Number Placeholder 4"/>
          <p:cNvSpPr>
            <a:spLocks noGrp="1"/>
          </p:cNvSpPr>
          <p:nvPr>
            <p:ph type="sldNum" sz="quarter" idx="12"/>
          </p:nvPr>
        </p:nvSpPr>
        <p:spPr>
          <a:xfrm>
            <a:off x="7986464" y="6520259"/>
            <a:ext cx="762000" cy="365125"/>
          </a:xfrm>
        </p:spPr>
        <p:txBody>
          <a:bodyPr/>
          <a:lstStyle/>
          <a:p>
            <a:pPr algn="r"/>
            <a:fld id="{B6F15528-21DE-4FAA-801E-634DDDAF4B2B}" type="slidenum">
              <a:rPr lang="en-US" sz="1400" smtClean="0">
                <a:solidFill>
                  <a:schemeClr val="tx1"/>
                </a:solidFill>
              </a:rPr>
              <a:pPr algn="r"/>
              <a:t>7</a:t>
            </a:fld>
            <a:endParaRPr lang="en-US" sz="1400" dirty="0">
              <a:solidFill>
                <a:schemeClr val="tx1"/>
              </a:solidFill>
            </a:endParaRPr>
          </a:p>
        </p:txBody>
      </p:sp>
      <p:sp>
        <p:nvSpPr>
          <p:cNvPr id="12" name="Rectangle 11"/>
          <p:cNvSpPr/>
          <p:nvPr/>
        </p:nvSpPr>
        <p:spPr>
          <a:xfrm>
            <a:off x="-101256" y="1044034"/>
            <a:ext cx="9245256" cy="523220"/>
          </a:xfrm>
          <a:prstGeom prst="rect">
            <a:avLst/>
          </a:prstGeom>
        </p:spPr>
        <p:txBody>
          <a:bodyPr wrap="square">
            <a:spAutoFit/>
          </a:bodyPr>
          <a:lstStyle/>
          <a:p>
            <a:pPr marL="171450" indent="-171450"/>
            <a:r>
              <a:rPr lang="en-US" sz="2800" b="1" dirty="0">
                <a:solidFill>
                  <a:srgbClr val="00B050"/>
                </a:solidFill>
              </a:rPr>
              <a:t>  </a:t>
            </a:r>
            <a:r>
              <a:rPr lang="en-US" sz="2800" b="1" dirty="0" smtClean="0">
                <a:solidFill>
                  <a:srgbClr val="00B050"/>
                </a:solidFill>
              </a:rPr>
              <a:t>Positions </a:t>
            </a:r>
            <a:endParaRPr lang="en-US" dirty="0">
              <a:solidFill>
                <a:srgbClr val="00B050"/>
              </a:solidFill>
              <a:latin typeface="+mj-lt"/>
            </a:endParaRPr>
          </a:p>
        </p:txBody>
      </p:sp>
      <p:sp>
        <p:nvSpPr>
          <p:cNvPr id="5" name="Rectangle 4"/>
          <p:cNvSpPr/>
          <p:nvPr/>
        </p:nvSpPr>
        <p:spPr>
          <a:xfrm>
            <a:off x="4715601" y="1624086"/>
            <a:ext cx="3572336" cy="707886"/>
          </a:xfrm>
          <a:prstGeom prst="rect">
            <a:avLst/>
          </a:prstGeom>
        </p:spPr>
        <p:txBody>
          <a:bodyPr wrap="square">
            <a:spAutoFit/>
          </a:bodyPr>
          <a:lstStyle/>
          <a:p>
            <a:r>
              <a:rPr lang="en-US" sz="2000" b="1" dirty="0" smtClean="0">
                <a:solidFill>
                  <a:schemeClr val="accent6">
                    <a:lumMod val="75000"/>
                  </a:schemeClr>
                </a:solidFill>
              </a:rPr>
              <a:t>Ph.D. Graduate Assistant </a:t>
            </a:r>
          </a:p>
          <a:p>
            <a:r>
              <a:rPr lang="en-US" sz="2000" dirty="0" smtClean="0"/>
              <a:t>2018 August - 2022 August</a:t>
            </a:r>
            <a:endParaRPr lang="en-US" sz="2000" dirty="0"/>
          </a:p>
        </p:txBody>
      </p:sp>
      <p:sp>
        <p:nvSpPr>
          <p:cNvPr id="8" name="Rectangle 7"/>
          <p:cNvSpPr/>
          <p:nvPr/>
        </p:nvSpPr>
        <p:spPr>
          <a:xfrm>
            <a:off x="58337" y="1628809"/>
            <a:ext cx="4572000" cy="707886"/>
          </a:xfrm>
          <a:prstGeom prst="rect">
            <a:avLst/>
          </a:prstGeom>
        </p:spPr>
        <p:txBody>
          <a:bodyPr>
            <a:spAutoFit/>
          </a:bodyPr>
          <a:lstStyle/>
          <a:p>
            <a:r>
              <a:rPr lang="en-US" sz="2000" b="1" dirty="0" smtClean="0">
                <a:solidFill>
                  <a:schemeClr val="accent6">
                    <a:lumMod val="75000"/>
                  </a:schemeClr>
                </a:solidFill>
              </a:rPr>
              <a:t>M.Sc. </a:t>
            </a:r>
            <a:r>
              <a:rPr lang="en-US" sz="2000" b="1" dirty="0">
                <a:solidFill>
                  <a:schemeClr val="accent6">
                    <a:lumMod val="75000"/>
                  </a:schemeClr>
                </a:solidFill>
              </a:rPr>
              <a:t>Graduate Assistant </a:t>
            </a:r>
            <a:r>
              <a:rPr lang="en-US" sz="2000" b="1" dirty="0" smtClean="0">
                <a:solidFill>
                  <a:schemeClr val="accent6">
                    <a:lumMod val="75000"/>
                  </a:schemeClr>
                </a:solidFill>
              </a:rPr>
              <a:t>                                   </a:t>
            </a:r>
            <a:r>
              <a:rPr lang="en-US" sz="2000" dirty="0" smtClean="0"/>
              <a:t>2015 </a:t>
            </a:r>
            <a:r>
              <a:rPr lang="en-US" sz="2000" dirty="0"/>
              <a:t>September - 2018 January</a:t>
            </a:r>
          </a:p>
        </p:txBody>
      </p:sp>
      <p:cxnSp>
        <p:nvCxnSpPr>
          <p:cNvPr id="11" name="Straight Connector 10"/>
          <p:cNvCxnSpPr/>
          <p:nvPr/>
        </p:nvCxnSpPr>
        <p:spPr>
          <a:xfrm>
            <a:off x="4419600" y="2212579"/>
            <a:ext cx="0" cy="4569221"/>
          </a:xfrm>
          <a:prstGeom prst="line">
            <a:avLst/>
          </a:prstGeom>
        </p:spPr>
        <p:style>
          <a:lnRef idx="3">
            <a:schemeClr val="accent1"/>
          </a:lnRef>
          <a:fillRef idx="0">
            <a:schemeClr val="accent1"/>
          </a:fillRef>
          <a:effectRef idx="2">
            <a:schemeClr val="accent1"/>
          </a:effectRef>
          <a:fontRef idx="minor">
            <a:schemeClr val="tx1"/>
          </a:fontRef>
        </p:style>
      </p:cxnSp>
      <p:sp>
        <p:nvSpPr>
          <p:cNvPr id="13" name="Rectangle 12"/>
          <p:cNvSpPr/>
          <p:nvPr/>
        </p:nvSpPr>
        <p:spPr>
          <a:xfrm>
            <a:off x="0" y="2468529"/>
            <a:ext cx="4572000" cy="3693319"/>
          </a:xfrm>
          <a:prstGeom prst="rect">
            <a:avLst/>
          </a:prstGeom>
        </p:spPr>
        <p:txBody>
          <a:bodyPr>
            <a:spAutoFit/>
          </a:bodyPr>
          <a:lstStyle/>
          <a:p>
            <a:pPr marL="285750" indent="-285750">
              <a:buFont typeface="Arial" panose="020B0604020202020204" pitchFamily="34" charset="0"/>
              <a:buChar char="•"/>
            </a:pPr>
            <a:r>
              <a:rPr lang="en-US" dirty="0" smtClean="0"/>
              <a:t>560 </a:t>
            </a:r>
            <a:r>
              <a:rPr lang="en-US" dirty="0"/>
              <a:t>hours of teaching undergraduate students a variety of mechanical engineering </a:t>
            </a:r>
            <a:r>
              <a:rPr lang="en-US" dirty="0" smtClean="0"/>
              <a:t>courses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Supervised </a:t>
            </a:r>
            <a:r>
              <a:rPr lang="en-US" dirty="0"/>
              <a:t>plenty of senior design </a:t>
            </a:r>
            <a:r>
              <a:rPr lang="en-US" dirty="0" smtClean="0"/>
              <a:t>projects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Assisted </a:t>
            </a:r>
            <a:r>
              <a:rPr lang="en-US" dirty="0"/>
              <a:t>in teaching undergraduate students how to use designing and modelling </a:t>
            </a:r>
            <a:r>
              <a:rPr lang="en-US" dirty="0" smtClean="0"/>
              <a:t>software </a:t>
            </a:r>
            <a:r>
              <a:rPr lang="en-US" dirty="0"/>
              <a:t>such as SOLIDWORKS, ANSYS Fluent, and </a:t>
            </a:r>
            <a:r>
              <a:rPr lang="en-US" dirty="0" smtClean="0"/>
              <a:t>AutoCAD</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Participated </a:t>
            </a:r>
            <a:r>
              <a:rPr lang="en-US" dirty="0"/>
              <a:t>in the preparation of many mechanical engineering </a:t>
            </a:r>
            <a:r>
              <a:rPr lang="en-US" dirty="0" smtClean="0"/>
              <a:t>workshops</a:t>
            </a:r>
            <a:endParaRPr lang="en-US" dirty="0"/>
          </a:p>
        </p:txBody>
      </p:sp>
      <p:sp>
        <p:nvSpPr>
          <p:cNvPr id="14" name="Rectangle 13"/>
          <p:cNvSpPr/>
          <p:nvPr/>
        </p:nvSpPr>
        <p:spPr>
          <a:xfrm>
            <a:off x="4521372" y="2468529"/>
            <a:ext cx="4572000" cy="4247317"/>
          </a:xfrm>
          <a:prstGeom prst="rect">
            <a:avLst/>
          </a:prstGeom>
        </p:spPr>
        <p:txBody>
          <a:bodyPr>
            <a:spAutoFit/>
          </a:bodyPr>
          <a:lstStyle/>
          <a:p>
            <a:pPr marL="285750" indent="-285750">
              <a:buFont typeface="Arial" panose="020B0604020202020204" pitchFamily="34" charset="0"/>
              <a:buChar char="•"/>
            </a:pPr>
            <a:r>
              <a:rPr lang="en-US" dirty="0" smtClean="0"/>
              <a:t>920 </a:t>
            </a:r>
            <a:r>
              <a:rPr lang="en-US" dirty="0"/>
              <a:t>hours of teaching different general and mechanical engineering </a:t>
            </a:r>
            <a:r>
              <a:rPr lang="en-US" dirty="0" smtClean="0"/>
              <a:t>courses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Prepared some </a:t>
            </a:r>
            <a:r>
              <a:rPr lang="en-US" dirty="0"/>
              <a:t>engineering workshops such as elementary </a:t>
            </a:r>
            <a:r>
              <a:rPr lang="en-US" dirty="0" smtClean="0"/>
              <a:t>mathematics and introduction </a:t>
            </a:r>
            <a:r>
              <a:rPr lang="en-US" dirty="0"/>
              <a:t>to </a:t>
            </a:r>
            <a:r>
              <a:rPr lang="en-US" dirty="0" smtClean="0"/>
              <a:t>MATLAB / CFD workshops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Worked </a:t>
            </a:r>
            <a:r>
              <a:rPr lang="en-US" dirty="0"/>
              <a:t>in the college of engineering learning support center as a supervisor and a </a:t>
            </a:r>
            <a:r>
              <a:rPr lang="en-US" dirty="0" smtClean="0"/>
              <a:t>tutor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Coordination and Reporting for CENG learning support center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Supervised </a:t>
            </a:r>
            <a:r>
              <a:rPr lang="en-US" dirty="0"/>
              <a:t>different senior design projects</a:t>
            </a:r>
          </a:p>
        </p:txBody>
      </p:sp>
      <p:cxnSp>
        <p:nvCxnSpPr>
          <p:cNvPr id="16" name="Straight Connector 15"/>
          <p:cNvCxnSpPr/>
          <p:nvPr/>
        </p:nvCxnSpPr>
        <p:spPr>
          <a:xfrm>
            <a:off x="58337" y="2336695"/>
            <a:ext cx="34468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15601" y="2331972"/>
            <a:ext cx="344686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823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fade">
                                      <p:cBhvr>
                                        <p:cTn id="17" dur="500"/>
                                        <p:tgtEl>
                                          <p:spTgt spid="1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6" end="6"/>
                                            </p:txEl>
                                          </p:spTgt>
                                        </p:tgtEl>
                                        <p:attrNameLst>
                                          <p:attrName>style.visibility</p:attrName>
                                        </p:attrNameLst>
                                      </p:cBhvr>
                                      <p:to>
                                        <p:strVal val="visible"/>
                                      </p:to>
                                    </p:set>
                                    <p:animEffect transition="in" filter="fade">
                                      <p:cBhvr>
                                        <p:cTn id="22" dur="500"/>
                                        <p:tgtEl>
                                          <p:spTgt spid="1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fade">
                                      <p:cBhvr>
                                        <p:cTn id="27" dur="5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2" end="2"/>
                                            </p:txEl>
                                          </p:spTgt>
                                        </p:tgtEl>
                                        <p:attrNameLst>
                                          <p:attrName>style.visibility</p:attrName>
                                        </p:attrNameLst>
                                      </p:cBhvr>
                                      <p:to>
                                        <p:strVal val="visible"/>
                                      </p:to>
                                    </p:set>
                                    <p:animEffect transition="in" filter="fade">
                                      <p:cBhvr>
                                        <p:cTn id="32" dur="500"/>
                                        <p:tgtEl>
                                          <p:spTgt spid="1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4" end="4"/>
                                            </p:txEl>
                                          </p:spTgt>
                                        </p:tgtEl>
                                        <p:attrNameLst>
                                          <p:attrName>style.visibility</p:attrName>
                                        </p:attrNameLst>
                                      </p:cBhvr>
                                      <p:to>
                                        <p:strVal val="visible"/>
                                      </p:to>
                                    </p:set>
                                    <p:animEffect transition="in" filter="fade">
                                      <p:cBhvr>
                                        <p:cTn id="37" dur="500"/>
                                        <p:tgtEl>
                                          <p:spTgt spid="1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xEl>
                                              <p:pRg st="6" end="6"/>
                                            </p:txEl>
                                          </p:spTgt>
                                        </p:tgtEl>
                                        <p:attrNameLst>
                                          <p:attrName>style.visibility</p:attrName>
                                        </p:attrNameLst>
                                      </p:cBhvr>
                                      <p:to>
                                        <p:strVal val="visible"/>
                                      </p:to>
                                    </p:set>
                                    <p:animEffect transition="in" filter="fade">
                                      <p:cBhvr>
                                        <p:cTn id="42" dur="500"/>
                                        <p:tgtEl>
                                          <p:spTgt spid="1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xEl>
                                              <p:pRg st="8" end="8"/>
                                            </p:txEl>
                                          </p:spTgt>
                                        </p:tgtEl>
                                        <p:attrNameLst>
                                          <p:attrName>style.visibility</p:attrName>
                                        </p:attrNameLst>
                                      </p:cBhvr>
                                      <p:to>
                                        <p:strVal val="visible"/>
                                      </p:to>
                                    </p:set>
                                    <p:animEffect transition="in" filter="fade">
                                      <p:cBhvr>
                                        <p:cTn id="47" dur="500"/>
                                        <p:tgtEl>
                                          <p:spTgt spid="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58337" y="-22633"/>
            <a:ext cx="8229600" cy="1143000"/>
          </a:xfrm>
          <a:prstGeom prst="rect">
            <a:avLst/>
          </a:prstGeom>
        </p:spPr>
        <p:txBody>
          <a:bodyPr vert="horz" lIns="91440" tIns="45720" rIns="91440" bIns="45720" rtlCol="1" anchor="ctr">
            <a:noAutofit/>
          </a:bodyPr>
          <a:lstStyle/>
          <a:p>
            <a:pPr lvl="0" algn="just">
              <a:spcBef>
                <a:spcPct val="0"/>
              </a:spcBef>
              <a:defRPr/>
            </a:pPr>
            <a:r>
              <a:rPr lang="en-US" sz="4000" b="1" dirty="0" smtClean="0">
                <a:solidFill>
                  <a:srgbClr val="C00000"/>
                </a:solidFill>
                <a:effectLst>
                  <a:outerShdw blurRad="38100" dist="38100" dir="2700000" algn="tl">
                    <a:srgbClr val="000000">
                      <a:alpha val="43137"/>
                    </a:srgbClr>
                  </a:outerShdw>
                </a:effectLst>
                <a:latin typeface="+mj-lt"/>
                <a:ea typeface="+mj-ea"/>
                <a:cs typeface="Times New Roman" pitchFamily="18" charset="0"/>
              </a:rPr>
              <a:t>5. Teaching Experience</a:t>
            </a:r>
            <a:endParaRPr lang="en-US" sz="4000" b="1" dirty="0">
              <a:solidFill>
                <a:srgbClr val="C00000"/>
              </a:solidFill>
              <a:effectLst>
                <a:outerShdw blurRad="38100" dist="38100" dir="2700000" algn="tl">
                  <a:srgbClr val="000000">
                    <a:alpha val="43137"/>
                  </a:srgbClr>
                </a:outerShdw>
              </a:effectLst>
              <a:latin typeface="+mj-lt"/>
              <a:ea typeface="+mj-ea"/>
              <a:cs typeface="Times New Roman" pitchFamily="18" charset="0"/>
            </a:endParaRPr>
          </a:p>
        </p:txBody>
      </p:sp>
      <p:sp>
        <p:nvSpPr>
          <p:cNvPr id="6" name="Slide Number Placeholder 4"/>
          <p:cNvSpPr>
            <a:spLocks noGrp="1"/>
          </p:cNvSpPr>
          <p:nvPr>
            <p:ph type="sldNum" sz="quarter" idx="12"/>
          </p:nvPr>
        </p:nvSpPr>
        <p:spPr>
          <a:xfrm>
            <a:off x="7986464" y="6520259"/>
            <a:ext cx="762000" cy="365125"/>
          </a:xfrm>
        </p:spPr>
        <p:txBody>
          <a:bodyPr/>
          <a:lstStyle/>
          <a:p>
            <a:pPr algn="r"/>
            <a:fld id="{B6F15528-21DE-4FAA-801E-634DDDAF4B2B}" type="slidenum">
              <a:rPr lang="en-US" sz="1400" smtClean="0">
                <a:solidFill>
                  <a:schemeClr val="tx1"/>
                </a:solidFill>
              </a:rPr>
              <a:pPr algn="r"/>
              <a:t>8</a:t>
            </a:fld>
            <a:endParaRPr lang="en-US" sz="1400" dirty="0">
              <a:solidFill>
                <a:schemeClr val="tx1"/>
              </a:solidFill>
            </a:endParaRPr>
          </a:p>
        </p:txBody>
      </p:sp>
      <p:sp>
        <p:nvSpPr>
          <p:cNvPr id="12" name="Rectangle 11"/>
          <p:cNvSpPr/>
          <p:nvPr/>
        </p:nvSpPr>
        <p:spPr>
          <a:xfrm>
            <a:off x="-101256" y="1044034"/>
            <a:ext cx="9245256" cy="523220"/>
          </a:xfrm>
          <a:prstGeom prst="rect">
            <a:avLst/>
          </a:prstGeom>
        </p:spPr>
        <p:txBody>
          <a:bodyPr wrap="square">
            <a:spAutoFit/>
          </a:bodyPr>
          <a:lstStyle/>
          <a:p>
            <a:pPr marL="171450" indent="-171450"/>
            <a:r>
              <a:rPr lang="en-US" sz="2800" b="1" dirty="0">
                <a:solidFill>
                  <a:srgbClr val="00B050"/>
                </a:solidFill>
              </a:rPr>
              <a:t>  </a:t>
            </a:r>
            <a:r>
              <a:rPr lang="en-US" sz="2800" b="1" dirty="0" smtClean="0">
                <a:solidFill>
                  <a:srgbClr val="00B050"/>
                </a:solidFill>
              </a:rPr>
              <a:t>Courses </a:t>
            </a:r>
            <a:endParaRPr lang="en-US" dirty="0">
              <a:solidFill>
                <a:srgbClr val="00B050"/>
              </a:solidFill>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val="3084945961"/>
              </p:ext>
            </p:extLst>
          </p:nvPr>
        </p:nvGraphicFramePr>
        <p:xfrm>
          <a:off x="1600200" y="1527381"/>
          <a:ext cx="5562601" cy="5296681"/>
        </p:xfrm>
        <a:graphic>
          <a:graphicData uri="http://schemas.openxmlformats.org/drawingml/2006/table">
            <a:tbl>
              <a:tblPr firstRow="1" firstCol="1" bandRow="1"/>
              <a:tblGrid>
                <a:gridCol w="1414489"/>
                <a:gridCol w="2857520"/>
                <a:gridCol w="1290592"/>
              </a:tblGrid>
              <a:tr h="248633">
                <a:tc>
                  <a:txBody>
                    <a:bodyPr/>
                    <a:lstStyle/>
                    <a:p>
                      <a:pPr marL="0" marR="0" algn="ctr" rtl="0">
                        <a:lnSpc>
                          <a:spcPct val="106000"/>
                        </a:lnSpc>
                        <a:spcBef>
                          <a:spcPts val="0"/>
                        </a:spcBef>
                        <a:spcAft>
                          <a:spcPts val="0"/>
                        </a:spcAft>
                      </a:pPr>
                      <a:r>
                        <a:rPr lang="en-US" sz="1600" b="1" dirty="0">
                          <a:solidFill>
                            <a:srgbClr val="000000"/>
                          </a:solidFill>
                          <a:effectLst/>
                          <a:latin typeface="+mn-lt"/>
                          <a:ea typeface="Times New Roman" panose="02020603050405020304" pitchFamily="18" charset="0"/>
                          <a:cs typeface="Arial" panose="020B0604020202020204" pitchFamily="34" charset="0"/>
                        </a:rPr>
                        <a:t>Course ID</a:t>
                      </a:r>
                      <a:endParaRPr lang="en-US"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rgbClr val="F9D9AB"/>
                    </a:solidFill>
                  </a:tcPr>
                </a:tc>
                <a:tc>
                  <a:txBody>
                    <a:bodyPr/>
                    <a:lstStyle/>
                    <a:p>
                      <a:pPr marL="0" marR="0" algn="ctr" rtl="0">
                        <a:lnSpc>
                          <a:spcPct val="106000"/>
                        </a:lnSpc>
                        <a:spcBef>
                          <a:spcPts val="0"/>
                        </a:spcBef>
                        <a:spcAft>
                          <a:spcPts val="0"/>
                        </a:spcAft>
                      </a:pPr>
                      <a:r>
                        <a:rPr lang="en-US" sz="1600" b="1" dirty="0">
                          <a:solidFill>
                            <a:srgbClr val="000000"/>
                          </a:solidFill>
                          <a:effectLst/>
                          <a:latin typeface="+mn-lt"/>
                          <a:ea typeface="Times New Roman" panose="02020603050405020304" pitchFamily="18" charset="0"/>
                          <a:cs typeface="Arial" panose="020B0604020202020204" pitchFamily="34" charset="0"/>
                        </a:rPr>
                        <a:t>Course Name</a:t>
                      </a:r>
                      <a:endParaRPr lang="en-US"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rgbClr val="F9D9AB"/>
                    </a:solidFill>
                  </a:tcPr>
                </a:tc>
                <a:tc>
                  <a:txBody>
                    <a:bodyPr/>
                    <a:lstStyle/>
                    <a:p>
                      <a:pPr marL="0" marR="0" algn="ctr" defTabSz="914400" rtl="0" eaLnBrk="1" latinLnBrk="0" hangingPunct="1">
                        <a:lnSpc>
                          <a:spcPct val="106000"/>
                        </a:lnSpc>
                        <a:spcBef>
                          <a:spcPts val="0"/>
                        </a:spcBef>
                        <a:spcAft>
                          <a:spcPts val="0"/>
                        </a:spcAft>
                      </a:pPr>
                      <a:r>
                        <a:rPr lang="en-US" sz="1600" b="1" kern="1200" dirty="0" smtClean="0">
                          <a:solidFill>
                            <a:srgbClr val="000000"/>
                          </a:solidFill>
                          <a:effectLst/>
                          <a:latin typeface="+mn-lt"/>
                          <a:ea typeface="Times New Roman" panose="02020603050405020304" pitchFamily="18" charset="0"/>
                          <a:cs typeface="Arial" panose="020B0604020202020204" pitchFamily="34" charset="0"/>
                        </a:rPr>
                        <a:t>Total Hours </a:t>
                      </a:r>
                      <a:endParaRPr lang="en-US" sz="1600" b="1" kern="1200" dirty="0">
                        <a:solidFill>
                          <a:srgbClr val="000000"/>
                        </a:solidFill>
                        <a:effectLst/>
                        <a:latin typeface="+mn-lt"/>
                        <a:ea typeface="Times New Roman" panose="02020603050405020304" pitchFamily="18" charset="0"/>
                        <a:cs typeface="Arial" panose="020B0604020202020204" pitchFamily="34" charset="0"/>
                      </a:endParaRPr>
                    </a:p>
                  </a:txBody>
                  <a:tcPr marL="68580" marR="68580" marT="0" marB="0" anchor="ctr">
                    <a:lnL w="1270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rgbClr val="F9D9AB"/>
                    </a:solidFill>
                  </a:tcPr>
                </a:tc>
              </a:tr>
              <a:tr h="248633">
                <a:tc gridSpan="3">
                  <a:txBody>
                    <a:bodyPr/>
                    <a:lstStyle/>
                    <a:p>
                      <a:pPr marL="0" marR="0" algn="ctr" rtl="0">
                        <a:lnSpc>
                          <a:spcPct val="106000"/>
                        </a:lnSpc>
                        <a:spcBef>
                          <a:spcPts val="0"/>
                        </a:spcBef>
                        <a:spcAft>
                          <a:spcPts val="0"/>
                        </a:spcAft>
                      </a:pPr>
                      <a:r>
                        <a:rPr lang="en-US" sz="1600" b="1" dirty="0">
                          <a:solidFill>
                            <a:srgbClr val="0070C0"/>
                          </a:solidFill>
                          <a:effectLst/>
                          <a:latin typeface="+mn-lt"/>
                          <a:ea typeface="Times New Roman" panose="02020603050405020304" pitchFamily="18" charset="0"/>
                          <a:cs typeface="Arial" panose="020B0604020202020204" pitchFamily="34" charset="0"/>
                        </a:rPr>
                        <a:t>General Engineering Courses</a:t>
                      </a:r>
                      <a:endParaRPr lang="en-US" sz="1600" b="1"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A5644E"/>
                      </a:solidFill>
                      <a:prstDash val="solid"/>
                      <a:round/>
                      <a:headEnd type="none" w="med" len="med"/>
                      <a:tailEnd type="none" w="med" len="med"/>
                    </a:lnL>
                    <a:lnR w="12700" cap="flat" cmpd="sng" algn="ctr">
                      <a:solidFill>
                        <a:srgbClr val="A5644E"/>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A5644E"/>
                      </a:solidFill>
                      <a:prstDash val="solid"/>
                      <a:round/>
                      <a:headEnd type="none" w="med" len="med"/>
                      <a:tailEnd type="none" w="med" len="med"/>
                    </a:lnB>
                  </a:tcPr>
                </a:tc>
                <a:tc hMerge="1">
                  <a:txBody>
                    <a:bodyPr/>
                    <a:lstStyle/>
                    <a:p>
                      <a:endParaRPr lang="en-US"/>
                    </a:p>
                  </a:txBody>
                  <a:tcPr/>
                </a:tc>
                <a:tc hMerge="1">
                  <a:txBody>
                    <a:bodyPr/>
                    <a:lstStyle/>
                    <a:p>
                      <a:pPr marL="0" marR="0" algn="l" rtl="0">
                        <a:lnSpc>
                          <a:spcPct val="106000"/>
                        </a:lnSpc>
                        <a:spcBef>
                          <a:spcPts val="0"/>
                        </a:spcBef>
                        <a:spcAft>
                          <a:spcPts val="0"/>
                        </a:spcAft>
                      </a:pPr>
                      <a:endParaRPr lang="en-US" sz="1400" b="1"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A5644E"/>
                      </a:solidFill>
                      <a:prstDash val="solid"/>
                      <a:round/>
                      <a:headEnd type="none" w="med" len="med"/>
                      <a:tailEnd type="none" w="med" len="med"/>
                    </a:lnL>
                    <a:lnR w="12700" cap="flat" cmpd="sng" algn="ctr">
                      <a:solidFill>
                        <a:srgbClr val="A5644E"/>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A5644E"/>
                      </a:solidFill>
                      <a:prstDash val="solid"/>
                      <a:round/>
                      <a:headEnd type="none" w="med" len="med"/>
                      <a:tailEnd type="none" w="med" len="med"/>
                    </a:lnB>
                  </a:tcPr>
                </a:tc>
              </a:tr>
              <a:tr h="288642">
                <a:tc>
                  <a:txBody>
                    <a:bodyPr/>
                    <a:lstStyle/>
                    <a:p>
                      <a:pPr marL="0" marR="0" algn="ctr" rtl="0">
                        <a:lnSpc>
                          <a:spcPct val="106000"/>
                        </a:lnSpc>
                        <a:spcBef>
                          <a:spcPts val="0"/>
                        </a:spcBef>
                        <a:spcAft>
                          <a:spcPts val="0"/>
                        </a:spcAft>
                      </a:pPr>
                      <a:r>
                        <a:rPr lang="en-US" sz="1600" b="1" dirty="0">
                          <a:solidFill>
                            <a:srgbClr val="000000"/>
                          </a:solidFill>
                          <a:effectLst/>
                          <a:latin typeface="+mn-lt"/>
                          <a:ea typeface="Times New Roman" panose="02020603050405020304" pitchFamily="18" charset="0"/>
                          <a:cs typeface="Arial" panose="020B0604020202020204" pitchFamily="34" charset="0"/>
                        </a:rPr>
                        <a:t>GENG 106</a:t>
                      </a:r>
                      <a:endParaRPr lang="en-US"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A5644E"/>
                      </a:solidFill>
                      <a:prstDash val="solid"/>
                      <a:round/>
                      <a:headEnd type="none" w="med" len="med"/>
                      <a:tailEnd type="none" w="med" len="med"/>
                    </a:lnL>
                    <a:lnR w="12700" cap="flat" cmpd="sng" algn="ctr">
                      <a:solidFill>
                        <a:srgbClr val="A5644E"/>
                      </a:solidFill>
                      <a:prstDash val="solid"/>
                      <a:round/>
                      <a:headEnd type="none" w="med" len="med"/>
                      <a:tailEnd type="none" w="med" len="med"/>
                    </a:lnR>
                    <a:lnT w="12700" cap="flat" cmpd="sng" algn="ctr">
                      <a:solidFill>
                        <a:srgbClr val="A5644E"/>
                      </a:solidFill>
                      <a:prstDash val="solid"/>
                      <a:round/>
                      <a:headEnd type="none" w="med" len="med"/>
                      <a:tailEnd type="none" w="med" len="med"/>
                    </a:lnT>
                    <a:lnB w="12700" cap="flat" cmpd="sng" algn="ctr">
                      <a:solidFill>
                        <a:srgbClr val="A5644E"/>
                      </a:solidFill>
                      <a:prstDash val="solid"/>
                      <a:round/>
                      <a:headEnd type="none" w="med" len="med"/>
                      <a:tailEnd type="none" w="med" len="med"/>
                    </a:lnB>
                  </a:tcPr>
                </a:tc>
                <a:tc>
                  <a:txBody>
                    <a:bodyPr/>
                    <a:lstStyle/>
                    <a:p>
                      <a:pPr marL="0" marR="0" algn="ctr" rtl="0">
                        <a:lnSpc>
                          <a:spcPct val="106000"/>
                        </a:lnSpc>
                        <a:spcBef>
                          <a:spcPts val="0"/>
                        </a:spcBef>
                        <a:spcAft>
                          <a:spcPts val="0"/>
                        </a:spcAft>
                      </a:pPr>
                      <a:r>
                        <a:rPr lang="en-US" sz="1600" dirty="0">
                          <a:solidFill>
                            <a:srgbClr val="000000"/>
                          </a:solidFill>
                          <a:effectLst/>
                          <a:latin typeface="+mn-lt"/>
                          <a:ea typeface="Times New Roman" panose="02020603050405020304" pitchFamily="18" charset="0"/>
                          <a:cs typeface="Arial" panose="020B0604020202020204" pitchFamily="34" charset="0"/>
                        </a:rPr>
                        <a:t>Computer Programming</a:t>
                      </a:r>
                      <a:endParaRPr lang="en-US"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A5644E"/>
                      </a:solidFill>
                      <a:prstDash val="solid"/>
                      <a:round/>
                      <a:headEnd type="none" w="med" len="med"/>
                      <a:tailEnd type="none" w="med" len="med"/>
                    </a:lnL>
                    <a:lnR w="12700" cap="flat" cmpd="sng" algn="ctr">
                      <a:solidFill>
                        <a:srgbClr val="A5644E"/>
                      </a:solidFill>
                      <a:prstDash val="solid"/>
                      <a:round/>
                      <a:headEnd type="none" w="med" len="med"/>
                      <a:tailEnd type="none" w="med" len="med"/>
                    </a:lnR>
                    <a:lnT w="12700" cap="flat" cmpd="sng" algn="ctr">
                      <a:solidFill>
                        <a:srgbClr val="A5644E"/>
                      </a:solidFill>
                      <a:prstDash val="solid"/>
                      <a:round/>
                      <a:headEnd type="none" w="med" len="med"/>
                      <a:tailEnd type="none" w="med" len="med"/>
                    </a:lnT>
                    <a:lnB w="12700" cap="flat" cmpd="sng" algn="ctr">
                      <a:solidFill>
                        <a:srgbClr val="A5644E"/>
                      </a:solidFill>
                      <a:prstDash val="solid"/>
                      <a:round/>
                      <a:headEnd type="none" w="med" len="med"/>
                      <a:tailEnd type="none" w="med" len="med"/>
                    </a:lnB>
                  </a:tcPr>
                </a:tc>
                <a:tc>
                  <a:txBody>
                    <a:bodyPr/>
                    <a:lstStyle/>
                    <a:p>
                      <a:pPr marL="0" marR="0" algn="ctr" rtl="0">
                        <a:lnSpc>
                          <a:spcPct val="106000"/>
                        </a:lnSpc>
                        <a:spcBef>
                          <a:spcPts val="0"/>
                        </a:spcBef>
                        <a:spcAft>
                          <a:spcPts val="0"/>
                        </a:spcAft>
                      </a:pPr>
                      <a:r>
                        <a:rPr lang="en-US" sz="1600" dirty="0" smtClean="0">
                          <a:effectLst/>
                          <a:latin typeface="+mn-lt"/>
                          <a:ea typeface="Calibri" panose="020F0502020204030204" pitchFamily="34" charset="0"/>
                          <a:cs typeface="Arial" panose="020B0604020202020204" pitchFamily="34" charset="0"/>
                        </a:rPr>
                        <a:t>21</a:t>
                      </a:r>
                      <a:endParaRPr lang="en-US"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A5644E"/>
                      </a:solidFill>
                      <a:prstDash val="solid"/>
                      <a:round/>
                      <a:headEnd type="none" w="med" len="med"/>
                      <a:tailEnd type="none" w="med" len="med"/>
                    </a:lnL>
                    <a:lnR w="12700" cap="flat" cmpd="sng" algn="ctr">
                      <a:solidFill>
                        <a:srgbClr val="A5644E"/>
                      </a:solidFill>
                      <a:prstDash val="solid"/>
                      <a:round/>
                      <a:headEnd type="none" w="med" len="med"/>
                      <a:tailEnd type="none" w="med" len="med"/>
                    </a:lnR>
                    <a:lnT w="12700" cap="flat" cmpd="sng" algn="ctr">
                      <a:solidFill>
                        <a:srgbClr val="A5644E"/>
                      </a:solidFill>
                      <a:prstDash val="solid"/>
                      <a:round/>
                      <a:headEnd type="none" w="med" len="med"/>
                      <a:tailEnd type="none" w="med" len="med"/>
                    </a:lnT>
                    <a:lnB w="12700" cap="flat" cmpd="sng" algn="ctr">
                      <a:solidFill>
                        <a:srgbClr val="A5644E"/>
                      </a:solidFill>
                      <a:prstDash val="solid"/>
                      <a:round/>
                      <a:headEnd type="none" w="med" len="med"/>
                      <a:tailEnd type="none" w="med" len="med"/>
                    </a:lnB>
                  </a:tcPr>
                </a:tc>
              </a:tr>
              <a:tr h="248633">
                <a:tc>
                  <a:txBody>
                    <a:bodyPr/>
                    <a:lstStyle/>
                    <a:p>
                      <a:pPr marL="0" marR="0" algn="ctr" rtl="0">
                        <a:lnSpc>
                          <a:spcPct val="106000"/>
                        </a:lnSpc>
                        <a:spcBef>
                          <a:spcPts val="0"/>
                        </a:spcBef>
                        <a:spcAft>
                          <a:spcPts val="0"/>
                        </a:spcAft>
                      </a:pPr>
                      <a:r>
                        <a:rPr lang="en-US" sz="1600" b="1" dirty="0">
                          <a:solidFill>
                            <a:srgbClr val="000000"/>
                          </a:solidFill>
                          <a:effectLst/>
                          <a:latin typeface="+mn-lt"/>
                          <a:ea typeface="Times New Roman" panose="02020603050405020304" pitchFamily="18" charset="0"/>
                          <a:cs typeface="Arial" panose="020B0604020202020204" pitchFamily="34" charset="0"/>
                        </a:rPr>
                        <a:t>GENG 107</a:t>
                      </a:r>
                      <a:endParaRPr lang="en-US"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A5644E"/>
                      </a:solidFill>
                      <a:prstDash val="solid"/>
                      <a:round/>
                      <a:headEnd type="none" w="med" len="med"/>
                      <a:tailEnd type="none" w="med" len="med"/>
                    </a:lnL>
                    <a:lnR w="12700" cap="flat" cmpd="sng" algn="ctr">
                      <a:solidFill>
                        <a:srgbClr val="A5644E"/>
                      </a:solidFill>
                      <a:prstDash val="solid"/>
                      <a:round/>
                      <a:headEnd type="none" w="med" len="med"/>
                      <a:tailEnd type="none" w="med" len="med"/>
                    </a:lnR>
                    <a:lnT w="12700" cap="flat" cmpd="sng" algn="ctr">
                      <a:solidFill>
                        <a:srgbClr val="A5644E"/>
                      </a:solidFill>
                      <a:prstDash val="solid"/>
                      <a:round/>
                      <a:headEnd type="none" w="med" len="med"/>
                      <a:tailEnd type="none" w="med" len="med"/>
                    </a:lnT>
                    <a:lnB w="12700" cap="flat" cmpd="sng" algn="ctr">
                      <a:solidFill>
                        <a:srgbClr val="A5644E"/>
                      </a:solidFill>
                      <a:prstDash val="solid"/>
                      <a:round/>
                      <a:headEnd type="none" w="med" len="med"/>
                      <a:tailEnd type="none" w="med" len="med"/>
                    </a:lnB>
                  </a:tcPr>
                </a:tc>
                <a:tc>
                  <a:txBody>
                    <a:bodyPr/>
                    <a:lstStyle/>
                    <a:p>
                      <a:pPr marL="0" marR="0" algn="ctr" rtl="0">
                        <a:lnSpc>
                          <a:spcPct val="106000"/>
                        </a:lnSpc>
                        <a:spcBef>
                          <a:spcPts val="0"/>
                        </a:spcBef>
                        <a:spcAft>
                          <a:spcPts val="0"/>
                        </a:spcAft>
                      </a:pPr>
                      <a:r>
                        <a:rPr lang="en-US" sz="1600" dirty="0">
                          <a:solidFill>
                            <a:srgbClr val="000000"/>
                          </a:solidFill>
                          <a:effectLst/>
                          <a:latin typeface="+mn-lt"/>
                          <a:ea typeface="Times New Roman" panose="02020603050405020304" pitchFamily="18" charset="0"/>
                          <a:cs typeface="Arial" panose="020B0604020202020204" pitchFamily="34" charset="0"/>
                        </a:rPr>
                        <a:t>Engineering Ethics</a:t>
                      </a:r>
                      <a:endParaRPr lang="en-US"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A5644E"/>
                      </a:solidFill>
                      <a:prstDash val="solid"/>
                      <a:round/>
                      <a:headEnd type="none" w="med" len="med"/>
                      <a:tailEnd type="none" w="med" len="med"/>
                    </a:lnL>
                    <a:lnR w="12700" cap="flat" cmpd="sng" algn="ctr">
                      <a:solidFill>
                        <a:srgbClr val="A5644E"/>
                      </a:solidFill>
                      <a:prstDash val="solid"/>
                      <a:round/>
                      <a:headEnd type="none" w="med" len="med"/>
                      <a:tailEnd type="none" w="med" len="med"/>
                    </a:lnR>
                    <a:lnT w="12700" cap="flat" cmpd="sng" algn="ctr">
                      <a:solidFill>
                        <a:srgbClr val="A5644E"/>
                      </a:solidFill>
                      <a:prstDash val="solid"/>
                      <a:round/>
                      <a:headEnd type="none" w="med" len="med"/>
                      <a:tailEnd type="none" w="med" len="med"/>
                    </a:lnT>
                    <a:lnB w="12700" cap="flat" cmpd="sng" algn="ctr">
                      <a:solidFill>
                        <a:srgbClr val="A5644E"/>
                      </a:solidFill>
                      <a:prstDash val="solid"/>
                      <a:round/>
                      <a:headEnd type="none" w="med" len="med"/>
                      <a:tailEnd type="none" w="med" len="med"/>
                    </a:lnB>
                  </a:tcPr>
                </a:tc>
                <a:tc>
                  <a:txBody>
                    <a:bodyPr/>
                    <a:lstStyle/>
                    <a:p>
                      <a:pPr marL="0" marR="0" algn="ctr" rtl="0">
                        <a:lnSpc>
                          <a:spcPct val="106000"/>
                        </a:lnSpc>
                        <a:spcBef>
                          <a:spcPts val="0"/>
                        </a:spcBef>
                        <a:spcAft>
                          <a:spcPts val="0"/>
                        </a:spcAft>
                      </a:pPr>
                      <a:r>
                        <a:rPr lang="en-US" sz="1600" dirty="0" smtClean="0">
                          <a:effectLst/>
                          <a:latin typeface="+mn-lt"/>
                          <a:ea typeface="Calibri" panose="020F0502020204030204" pitchFamily="34" charset="0"/>
                          <a:cs typeface="Arial" panose="020B0604020202020204" pitchFamily="34" charset="0"/>
                        </a:rPr>
                        <a:t>13</a:t>
                      </a:r>
                      <a:endParaRPr lang="en-US"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A5644E"/>
                      </a:solidFill>
                      <a:prstDash val="solid"/>
                      <a:round/>
                      <a:headEnd type="none" w="med" len="med"/>
                      <a:tailEnd type="none" w="med" len="med"/>
                    </a:lnL>
                    <a:lnR w="12700" cap="flat" cmpd="sng" algn="ctr">
                      <a:solidFill>
                        <a:srgbClr val="A5644E"/>
                      </a:solidFill>
                      <a:prstDash val="solid"/>
                      <a:round/>
                      <a:headEnd type="none" w="med" len="med"/>
                      <a:tailEnd type="none" w="med" len="med"/>
                    </a:lnR>
                    <a:lnT w="12700" cap="flat" cmpd="sng" algn="ctr">
                      <a:solidFill>
                        <a:srgbClr val="A5644E"/>
                      </a:solidFill>
                      <a:prstDash val="solid"/>
                      <a:round/>
                      <a:headEnd type="none" w="med" len="med"/>
                      <a:tailEnd type="none" w="med" len="med"/>
                    </a:lnT>
                    <a:lnB w="12700" cap="flat" cmpd="sng" algn="ctr">
                      <a:solidFill>
                        <a:srgbClr val="A5644E"/>
                      </a:solidFill>
                      <a:prstDash val="solid"/>
                      <a:round/>
                      <a:headEnd type="none" w="med" len="med"/>
                      <a:tailEnd type="none" w="med" len="med"/>
                    </a:lnB>
                  </a:tcPr>
                </a:tc>
              </a:tr>
              <a:tr h="248633">
                <a:tc>
                  <a:txBody>
                    <a:bodyPr/>
                    <a:lstStyle/>
                    <a:p>
                      <a:pPr marL="0" marR="0" algn="ctr" rtl="0">
                        <a:lnSpc>
                          <a:spcPct val="106000"/>
                        </a:lnSpc>
                        <a:spcBef>
                          <a:spcPts val="0"/>
                        </a:spcBef>
                        <a:spcAft>
                          <a:spcPts val="0"/>
                        </a:spcAft>
                      </a:pPr>
                      <a:r>
                        <a:rPr lang="en-US" sz="1600" b="1">
                          <a:solidFill>
                            <a:srgbClr val="000000"/>
                          </a:solidFill>
                          <a:effectLst/>
                          <a:latin typeface="+mn-lt"/>
                          <a:ea typeface="Times New Roman" panose="02020603050405020304" pitchFamily="18" charset="0"/>
                          <a:cs typeface="Arial" panose="020B0604020202020204" pitchFamily="34" charset="0"/>
                        </a:rPr>
                        <a:t>GENG 111</a:t>
                      </a:r>
                      <a:endParaRPr lang="en-US" sz="160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A5644E"/>
                      </a:solidFill>
                      <a:prstDash val="solid"/>
                      <a:round/>
                      <a:headEnd type="none" w="med" len="med"/>
                      <a:tailEnd type="none" w="med" len="med"/>
                    </a:lnL>
                    <a:lnR w="12700" cap="flat" cmpd="sng" algn="ctr">
                      <a:solidFill>
                        <a:srgbClr val="A5644E"/>
                      </a:solidFill>
                      <a:prstDash val="solid"/>
                      <a:round/>
                      <a:headEnd type="none" w="med" len="med"/>
                      <a:tailEnd type="none" w="med" len="med"/>
                    </a:lnR>
                    <a:lnT w="12700" cap="flat" cmpd="sng" algn="ctr">
                      <a:solidFill>
                        <a:srgbClr val="A5644E"/>
                      </a:solidFill>
                      <a:prstDash val="solid"/>
                      <a:round/>
                      <a:headEnd type="none" w="med" len="med"/>
                      <a:tailEnd type="none" w="med" len="med"/>
                    </a:lnT>
                    <a:lnB w="12700" cap="flat" cmpd="sng" algn="ctr">
                      <a:solidFill>
                        <a:srgbClr val="A5644E"/>
                      </a:solidFill>
                      <a:prstDash val="solid"/>
                      <a:round/>
                      <a:headEnd type="none" w="med" len="med"/>
                      <a:tailEnd type="none" w="med" len="med"/>
                    </a:lnB>
                  </a:tcPr>
                </a:tc>
                <a:tc>
                  <a:txBody>
                    <a:bodyPr/>
                    <a:lstStyle/>
                    <a:p>
                      <a:pPr marL="0" marR="0" algn="ctr" rtl="0">
                        <a:lnSpc>
                          <a:spcPct val="106000"/>
                        </a:lnSpc>
                        <a:spcBef>
                          <a:spcPts val="0"/>
                        </a:spcBef>
                        <a:spcAft>
                          <a:spcPts val="0"/>
                        </a:spcAft>
                      </a:pPr>
                      <a:r>
                        <a:rPr lang="en-US" sz="1600" dirty="0">
                          <a:solidFill>
                            <a:srgbClr val="000000"/>
                          </a:solidFill>
                          <a:effectLst/>
                          <a:latin typeface="+mn-lt"/>
                          <a:ea typeface="Times New Roman" panose="02020603050405020304" pitchFamily="18" charset="0"/>
                          <a:cs typeface="Arial" panose="020B0604020202020204" pitchFamily="34" charset="0"/>
                        </a:rPr>
                        <a:t>Engineering Graphics</a:t>
                      </a:r>
                      <a:endParaRPr lang="en-US"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A5644E"/>
                      </a:solidFill>
                      <a:prstDash val="solid"/>
                      <a:round/>
                      <a:headEnd type="none" w="med" len="med"/>
                      <a:tailEnd type="none" w="med" len="med"/>
                    </a:lnL>
                    <a:lnR w="12700" cap="flat" cmpd="sng" algn="ctr">
                      <a:solidFill>
                        <a:srgbClr val="A5644E"/>
                      </a:solidFill>
                      <a:prstDash val="solid"/>
                      <a:round/>
                      <a:headEnd type="none" w="med" len="med"/>
                      <a:tailEnd type="none" w="med" len="med"/>
                    </a:lnR>
                    <a:lnT w="12700" cap="flat" cmpd="sng" algn="ctr">
                      <a:solidFill>
                        <a:srgbClr val="A5644E"/>
                      </a:solidFill>
                      <a:prstDash val="solid"/>
                      <a:round/>
                      <a:headEnd type="none" w="med" len="med"/>
                      <a:tailEnd type="none" w="med" len="med"/>
                    </a:lnT>
                    <a:lnB w="12700" cap="flat" cmpd="sng" algn="ctr">
                      <a:solidFill>
                        <a:srgbClr val="A5644E"/>
                      </a:solidFill>
                      <a:prstDash val="solid"/>
                      <a:round/>
                      <a:headEnd type="none" w="med" len="med"/>
                      <a:tailEnd type="none" w="med" len="med"/>
                    </a:lnB>
                  </a:tcPr>
                </a:tc>
                <a:tc>
                  <a:txBody>
                    <a:bodyPr/>
                    <a:lstStyle/>
                    <a:p>
                      <a:pPr marL="0" marR="0" algn="ctr" rtl="0">
                        <a:lnSpc>
                          <a:spcPct val="106000"/>
                        </a:lnSpc>
                        <a:spcBef>
                          <a:spcPts val="0"/>
                        </a:spcBef>
                        <a:spcAft>
                          <a:spcPts val="0"/>
                        </a:spcAft>
                      </a:pPr>
                      <a:r>
                        <a:rPr lang="en-US" sz="1600" dirty="0" smtClean="0">
                          <a:effectLst/>
                          <a:latin typeface="+mn-lt"/>
                          <a:ea typeface="Calibri" panose="020F0502020204030204" pitchFamily="34" charset="0"/>
                          <a:cs typeface="Arial" panose="020B0604020202020204" pitchFamily="34" charset="0"/>
                        </a:rPr>
                        <a:t>21</a:t>
                      </a:r>
                      <a:endParaRPr lang="en-US"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A5644E"/>
                      </a:solidFill>
                      <a:prstDash val="solid"/>
                      <a:round/>
                      <a:headEnd type="none" w="med" len="med"/>
                      <a:tailEnd type="none" w="med" len="med"/>
                    </a:lnL>
                    <a:lnR w="12700" cap="flat" cmpd="sng" algn="ctr">
                      <a:solidFill>
                        <a:srgbClr val="A5644E"/>
                      </a:solidFill>
                      <a:prstDash val="solid"/>
                      <a:round/>
                      <a:headEnd type="none" w="med" len="med"/>
                      <a:tailEnd type="none" w="med" len="med"/>
                    </a:lnR>
                    <a:lnT w="12700" cap="flat" cmpd="sng" algn="ctr">
                      <a:solidFill>
                        <a:srgbClr val="A5644E"/>
                      </a:solidFill>
                      <a:prstDash val="solid"/>
                      <a:round/>
                      <a:headEnd type="none" w="med" len="med"/>
                      <a:tailEnd type="none" w="med" len="med"/>
                    </a:lnT>
                    <a:lnB w="12700" cap="flat" cmpd="sng" algn="ctr">
                      <a:solidFill>
                        <a:srgbClr val="A5644E"/>
                      </a:solidFill>
                      <a:prstDash val="solid"/>
                      <a:round/>
                      <a:headEnd type="none" w="med" len="med"/>
                      <a:tailEnd type="none" w="med" len="med"/>
                    </a:lnB>
                  </a:tcPr>
                </a:tc>
              </a:tr>
              <a:tr h="486697">
                <a:tc>
                  <a:txBody>
                    <a:bodyPr/>
                    <a:lstStyle/>
                    <a:p>
                      <a:pPr marL="0" marR="0" algn="ctr" rtl="0">
                        <a:lnSpc>
                          <a:spcPct val="106000"/>
                        </a:lnSpc>
                        <a:spcBef>
                          <a:spcPts val="0"/>
                        </a:spcBef>
                        <a:spcAft>
                          <a:spcPts val="0"/>
                        </a:spcAft>
                      </a:pPr>
                      <a:r>
                        <a:rPr lang="en-US" sz="1600" b="1">
                          <a:solidFill>
                            <a:srgbClr val="000000"/>
                          </a:solidFill>
                          <a:effectLst/>
                          <a:latin typeface="+mn-lt"/>
                          <a:ea typeface="Times New Roman" panose="02020603050405020304" pitchFamily="18" charset="0"/>
                          <a:cs typeface="Arial" panose="020B0604020202020204" pitchFamily="34" charset="0"/>
                        </a:rPr>
                        <a:t>GENG 200</a:t>
                      </a:r>
                      <a:endParaRPr lang="en-US" sz="160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A5644E"/>
                      </a:solidFill>
                      <a:prstDash val="solid"/>
                      <a:round/>
                      <a:headEnd type="none" w="med" len="med"/>
                      <a:tailEnd type="none" w="med" len="med"/>
                    </a:lnL>
                    <a:lnR w="12700" cap="flat" cmpd="sng" algn="ctr">
                      <a:solidFill>
                        <a:srgbClr val="A5644E"/>
                      </a:solidFill>
                      <a:prstDash val="solid"/>
                      <a:round/>
                      <a:headEnd type="none" w="med" len="med"/>
                      <a:tailEnd type="none" w="med" len="med"/>
                    </a:lnR>
                    <a:lnT w="12700" cap="flat" cmpd="sng" algn="ctr">
                      <a:solidFill>
                        <a:srgbClr val="A5644E"/>
                      </a:solidFill>
                      <a:prstDash val="solid"/>
                      <a:round/>
                      <a:headEnd type="none" w="med" len="med"/>
                      <a:tailEnd type="none" w="med" len="med"/>
                    </a:lnT>
                    <a:lnB w="12700" cap="flat" cmpd="sng" algn="ctr">
                      <a:solidFill>
                        <a:srgbClr val="A5644E"/>
                      </a:solidFill>
                      <a:prstDash val="solid"/>
                      <a:round/>
                      <a:headEnd type="none" w="med" len="med"/>
                      <a:tailEnd type="none" w="med" len="med"/>
                    </a:lnB>
                  </a:tcPr>
                </a:tc>
                <a:tc>
                  <a:txBody>
                    <a:bodyPr/>
                    <a:lstStyle/>
                    <a:p>
                      <a:pPr marL="0" marR="0" algn="ctr" rtl="0">
                        <a:lnSpc>
                          <a:spcPct val="106000"/>
                        </a:lnSpc>
                        <a:spcBef>
                          <a:spcPts val="0"/>
                        </a:spcBef>
                        <a:spcAft>
                          <a:spcPts val="0"/>
                        </a:spcAft>
                      </a:pPr>
                      <a:r>
                        <a:rPr lang="en-US" sz="1600" dirty="0">
                          <a:solidFill>
                            <a:srgbClr val="000000"/>
                          </a:solidFill>
                          <a:effectLst/>
                          <a:latin typeface="+mn-lt"/>
                          <a:ea typeface="Times New Roman" panose="02020603050405020304" pitchFamily="18" charset="0"/>
                          <a:cs typeface="Arial" panose="020B0604020202020204" pitchFamily="34" charset="0"/>
                        </a:rPr>
                        <a:t>Probability and Statistics for Engineers</a:t>
                      </a:r>
                      <a:endParaRPr lang="en-US"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A5644E"/>
                      </a:solidFill>
                      <a:prstDash val="solid"/>
                      <a:round/>
                      <a:headEnd type="none" w="med" len="med"/>
                      <a:tailEnd type="none" w="med" len="med"/>
                    </a:lnL>
                    <a:lnR w="12700" cap="flat" cmpd="sng" algn="ctr">
                      <a:solidFill>
                        <a:srgbClr val="A5644E"/>
                      </a:solidFill>
                      <a:prstDash val="solid"/>
                      <a:round/>
                      <a:headEnd type="none" w="med" len="med"/>
                      <a:tailEnd type="none" w="med" len="med"/>
                    </a:lnR>
                    <a:lnT w="12700" cap="flat" cmpd="sng" algn="ctr">
                      <a:solidFill>
                        <a:srgbClr val="A5644E"/>
                      </a:solidFill>
                      <a:prstDash val="solid"/>
                      <a:round/>
                      <a:headEnd type="none" w="med" len="med"/>
                      <a:tailEnd type="none" w="med" len="med"/>
                    </a:lnT>
                    <a:lnB w="12700" cap="flat" cmpd="sng" algn="ctr">
                      <a:solidFill>
                        <a:srgbClr val="A5644E"/>
                      </a:solidFill>
                      <a:prstDash val="solid"/>
                      <a:round/>
                      <a:headEnd type="none" w="med" len="med"/>
                      <a:tailEnd type="none" w="med" len="med"/>
                    </a:lnB>
                  </a:tcPr>
                </a:tc>
                <a:tc>
                  <a:txBody>
                    <a:bodyPr/>
                    <a:lstStyle/>
                    <a:p>
                      <a:pPr marL="0" marR="0" algn="ctr" rtl="0">
                        <a:lnSpc>
                          <a:spcPct val="106000"/>
                        </a:lnSpc>
                        <a:spcBef>
                          <a:spcPts val="0"/>
                        </a:spcBef>
                        <a:spcAft>
                          <a:spcPts val="0"/>
                        </a:spcAft>
                      </a:pPr>
                      <a:r>
                        <a:rPr lang="en-US" sz="1600" dirty="0" smtClean="0">
                          <a:effectLst/>
                          <a:latin typeface="+mn-lt"/>
                          <a:ea typeface="Calibri" panose="020F0502020204030204" pitchFamily="34" charset="0"/>
                          <a:cs typeface="Arial" panose="020B0604020202020204" pitchFamily="34" charset="0"/>
                        </a:rPr>
                        <a:t>42</a:t>
                      </a:r>
                      <a:endParaRPr lang="en-US"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A5644E"/>
                      </a:solidFill>
                      <a:prstDash val="solid"/>
                      <a:round/>
                      <a:headEnd type="none" w="med" len="med"/>
                      <a:tailEnd type="none" w="med" len="med"/>
                    </a:lnL>
                    <a:lnR w="12700" cap="flat" cmpd="sng" algn="ctr">
                      <a:solidFill>
                        <a:srgbClr val="A5644E"/>
                      </a:solidFill>
                      <a:prstDash val="solid"/>
                      <a:round/>
                      <a:headEnd type="none" w="med" len="med"/>
                      <a:tailEnd type="none" w="med" len="med"/>
                    </a:lnR>
                    <a:lnT w="12700" cap="flat" cmpd="sng" algn="ctr">
                      <a:solidFill>
                        <a:srgbClr val="A5644E"/>
                      </a:solidFill>
                      <a:prstDash val="solid"/>
                      <a:round/>
                      <a:headEnd type="none" w="med" len="med"/>
                      <a:tailEnd type="none" w="med" len="med"/>
                    </a:lnT>
                    <a:lnB w="12700" cap="flat" cmpd="sng" algn="ctr">
                      <a:solidFill>
                        <a:srgbClr val="A5644E"/>
                      </a:solidFill>
                      <a:prstDash val="solid"/>
                      <a:round/>
                      <a:headEnd type="none" w="med" len="med"/>
                      <a:tailEnd type="none" w="med" len="med"/>
                    </a:lnB>
                  </a:tcPr>
                </a:tc>
              </a:tr>
              <a:tr h="248633">
                <a:tc>
                  <a:txBody>
                    <a:bodyPr/>
                    <a:lstStyle/>
                    <a:p>
                      <a:pPr marL="0" marR="0" algn="ctr" rtl="0">
                        <a:lnSpc>
                          <a:spcPct val="106000"/>
                        </a:lnSpc>
                        <a:spcBef>
                          <a:spcPts val="0"/>
                        </a:spcBef>
                        <a:spcAft>
                          <a:spcPts val="0"/>
                        </a:spcAft>
                      </a:pPr>
                      <a:r>
                        <a:rPr lang="en-US" sz="1600" b="1">
                          <a:solidFill>
                            <a:srgbClr val="000000"/>
                          </a:solidFill>
                          <a:effectLst/>
                          <a:latin typeface="+mn-lt"/>
                          <a:ea typeface="Times New Roman" panose="02020603050405020304" pitchFamily="18" charset="0"/>
                          <a:cs typeface="Arial" panose="020B0604020202020204" pitchFamily="34" charset="0"/>
                        </a:rPr>
                        <a:t>GENG 231</a:t>
                      </a:r>
                      <a:endParaRPr lang="en-US" sz="160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A5644E"/>
                      </a:solidFill>
                      <a:prstDash val="solid"/>
                      <a:round/>
                      <a:headEnd type="none" w="med" len="med"/>
                      <a:tailEnd type="none" w="med" len="med"/>
                    </a:lnL>
                    <a:lnR w="12700" cap="flat" cmpd="sng" algn="ctr">
                      <a:solidFill>
                        <a:srgbClr val="A5644E"/>
                      </a:solidFill>
                      <a:prstDash val="solid"/>
                      <a:round/>
                      <a:headEnd type="none" w="med" len="med"/>
                      <a:tailEnd type="none" w="med" len="med"/>
                    </a:lnR>
                    <a:lnT w="12700" cap="flat" cmpd="sng" algn="ctr">
                      <a:solidFill>
                        <a:srgbClr val="A5644E"/>
                      </a:solidFill>
                      <a:prstDash val="solid"/>
                      <a:round/>
                      <a:headEnd type="none" w="med" len="med"/>
                      <a:tailEnd type="none" w="med" len="med"/>
                    </a:lnT>
                    <a:lnB w="12700" cap="flat" cmpd="sng" algn="ctr">
                      <a:solidFill>
                        <a:srgbClr val="A5644E"/>
                      </a:solidFill>
                      <a:prstDash val="solid"/>
                      <a:round/>
                      <a:headEnd type="none" w="med" len="med"/>
                      <a:tailEnd type="none" w="med" len="med"/>
                    </a:lnB>
                  </a:tcPr>
                </a:tc>
                <a:tc>
                  <a:txBody>
                    <a:bodyPr/>
                    <a:lstStyle/>
                    <a:p>
                      <a:pPr marL="0" marR="0" algn="ctr" rtl="0">
                        <a:lnSpc>
                          <a:spcPct val="106000"/>
                        </a:lnSpc>
                        <a:spcBef>
                          <a:spcPts val="0"/>
                        </a:spcBef>
                        <a:spcAft>
                          <a:spcPts val="0"/>
                        </a:spcAft>
                      </a:pPr>
                      <a:r>
                        <a:rPr lang="en-US" sz="1600" dirty="0">
                          <a:solidFill>
                            <a:srgbClr val="000000"/>
                          </a:solidFill>
                          <a:effectLst/>
                          <a:latin typeface="+mn-lt"/>
                          <a:ea typeface="Times New Roman" panose="02020603050405020304" pitchFamily="18" charset="0"/>
                          <a:cs typeface="Arial" panose="020B0604020202020204" pitchFamily="34" charset="0"/>
                        </a:rPr>
                        <a:t>Material Science</a:t>
                      </a:r>
                      <a:endParaRPr lang="en-US"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A5644E"/>
                      </a:solidFill>
                      <a:prstDash val="solid"/>
                      <a:round/>
                      <a:headEnd type="none" w="med" len="med"/>
                      <a:tailEnd type="none" w="med" len="med"/>
                    </a:lnL>
                    <a:lnR w="12700" cap="flat" cmpd="sng" algn="ctr">
                      <a:solidFill>
                        <a:srgbClr val="A5644E"/>
                      </a:solidFill>
                      <a:prstDash val="solid"/>
                      <a:round/>
                      <a:headEnd type="none" w="med" len="med"/>
                      <a:tailEnd type="none" w="med" len="med"/>
                    </a:lnR>
                    <a:lnT w="12700" cap="flat" cmpd="sng" algn="ctr">
                      <a:solidFill>
                        <a:srgbClr val="A5644E"/>
                      </a:solidFill>
                      <a:prstDash val="solid"/>
                      <a:round/>
                      <a:headEnd type="none" w="med" len="med"/>
                      <a:tailEnd type="none" w="med" len="med"/>
                    </a:lnT>
                    <a:lnB w="12700" cap="flat" cmpd="sng" algn="ctr">
                      <a:solidFill>
                        <a:srgbClr val="A5644E"/>
                      </a:solidFill>
                      <a:prstDash val="solid"/>
                      <a:round/>
                      <a:headEnd type="none" w="med" len="med"/>
                      <a:tailEnd type="none" w="med" len="med"/>
                    </a:lnB>
                  </a:tcPr>
                </a:tc>
                <a:tc>
                  <a:txBody>
                    <a:bodyPr/>
                    <a:lstStyle/>
                    <a:p>
                      <a:pPr marL="0" marR="0" algn="ctr" rtl="0">
                        <a:lnSpc>
                          <a:spcPct val="106000"/>
                        </a:lnSpc>
                        <a:spcBef>
                          <a:spcPts val="0"/>
                        </a:spcBef>
                        <a:spcAft>
                          <a:spcPts val="0"/>
                        </a:spcAft>
                      </a:pPr>
                      <a:r>
                        <a:rPr lang="en-US" sz="1600" dirty="0" smtClean="0">
                          <a:effectLst/>
                          <a:latin typeface="+mn-lt"/>
                          <a:ea typeface="Calibri" panose="020F0502020204030204" pitchFamily="34" charset="0"/>
                          <a:cs typeface="Arial" panose="020B0604020202020204" pitchFamily="34" charset="0"/>
                        </a:rPr>
                        <a:t>12</a:t>
                      </a:r>
                      <a:endParaRPr lang="en-US"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A5644E"/>
                      </a:solidFill>
                      <a:prstDash val="solid"/>
                      <a:round/>
                      <a:headEnd type="none" w="med" len="med"/>
                      <a:tailEnd type="none" w="med" len="med"/>
                    </a:lnL>
                    <a:lnR w="12700" cap="flat" cmpd="sng" algn="ctr">
                      <a:solidFill>
                        <a:srgbClr val="A5644E"/>
                      </a:solidFill>
                      <a:prstDash val="solid"/>
                      <a:round/>
                      <a:headEnd type="none" w="med" len="med"/>
                      <a:tailEnd type="none" w="med" len="med"/>
                    </a:lnR>
                    <a:lnT w="12700" cap="flat" cmpd="sng" algn="ctr">
                      <a:solidFill>
                        <a:srgbClr val="A5644E"/>
                      </a:solidFill>
                      <a:prstDash val="solid"/>
                      <a:round/>
                      <a:headEnd type="none" w="med" len="med"/>
                      <a:tailEnd type="none" w="med" len="med"/>
                    </a:lnT>
                    <a:lnB w="12700" cap="flat" cmpd="sng" algn="ctr">
                      <a:solidFill>
                        <a:srgbClr val="A5644E"/>
                      </a:solidFill>
                      <a:prstDash val="solid"/>
                      <a:round/>
                      <a:headEnd type="none" w="med" len="med"/>
                      <a:tailEnd type="none" w="med" len="med"/>
                    </a:lnB>
                  </a:tcPr>
                </a:tc>
              </a:tr>
              <a:tr h="248633">
                <a:tc>
                  <a:txBody>
                    <a:bodyPr/>
                    <a:lstStyle/>
                    <a:p>
                      <a:pPr marL="0" marR="0" algn="ctr" rtl="0">
                        <a:lnSpc>
                          <a:spcPct val="106000"/>
                        </a:lnSpc>
                        <a:spcBef>
                          <a:spcPts val="0"/>
                        </a:spcBef>
                        <a:spcAft>
                          <a:spcPts val="0"/>
                        </a:spcAft>
                      </a:pPr>
                      <a:r>
                        <a:rPr lang="en-US" sz="1600" b="1">
                          <a:solidFill>
                            <a:srgbClr val="000000"/>
                          </a:solidFill>
                          <a:effectLst/>
                          <a:latin typeface="+mn-lt"/>
                          <a:ea typeface="Times New Roman" panose="02020603050405020304" pitchFamily="18" charset="0"/>
                          <a:cs typeface="Arial" panose="020B0604020202020204" pitchFamily="34" charset="0"/>
                        </a:rPr>
                        <a:t>GENG 300</a:t>
                      </a:r>
                      <a:endParaRPr lang="en-US" sz="160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A5644E"/>
                      </a:solidFill>
                      <a:prstDash val="solid"/>
                      <a:round/>
                      <a:headEnd type="none" w="med" len="med"/>
                      <a:tailEnd type="none" w="med" len="med"/>
                    </a:lnL>
                    <a:lnR w="12700" cap="flat" cmpd="sng" algn="ctr">
                      <a:solidFill>
                        <a:srgbClr val="A5644E"/>
                      </a:solidFill>
                      <a:prstDash val="solid"/>
                      <a:round/>
                      <a:headEnd type="none" w="med" len="med"/>
                      <a:tailEnd type="none" w="med" len="med"/>
                    </a:lnR>
                    <a:lnT w="12700" cap="flat" cmpd="sng" algn="ctr">
                      <a:solidFill>
                        <a:srgbClr val="A5644E"/>
                      </a:solidFill>
                      <a:prstDash val="solid"/>
                      <a:round/>
                      <a:headEnd type="none" w="med" len="med"/>
                      <a:tailEnd type="none" w="med" len="med"/>
                    </a:lnT>
                    <a:lnB w="12700" cap="flat" cmpd="sng" algn="ctr">
                      <a:solidFill>
                        <a:srgbClr val="A5644E"/>
                      </a:solidFill>
                      <a:prstDash val="solid"/>
                      <a:round/>
                      <a:headEnd type="none" w="med" len="med"/>
                      <a:tailEnd type="none" w="med" len="med"/>
                    </a:lnB>
                  </a:tcPr>
                </a:tc>
                <a:tc>
                  <a:txBody>
                    <a:bodyPr/>
                    <a:lstStyle/>
                    <a:p>
                      <a:pPr marL="0" marR="0" algn="ctr" rtl="0">
                        <a:lnSpc>
                          <a:spcPct val="106000"/>
                        </a:lnSpc>
                        <a:spcBef>
                          <a:spcPts val="0"/>
                        </a:spcBef>
                        <a:spcAft>
                          <a:spcPts val="0"/>
                        </a:spcAft>
                      </a:pPr>
                      <a:r>
                        <a:rPr lang="en-US" sz="1600" dirty="0">
                          <a:solidFill>
                            <a:srgbClr val="000000"/>
                          </a:solidFill>
                          <a:effectLst/>
                          <a:latin typeface="+mn-lt"/>
                          <a:ea typeface="Times New Roman" panose="02020603050405020304" pitchFamily="18" charset="0"/>
                          <a:cs typeface="Arial" panose="020B0604020202020204" pitchFamily="34" charset="0"/>
                        </a:rPr>
                        <a:t>Numerical Methods</a:t>
                      </a:r>
                      <a:endParaRPr lang="en-US"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A5644E"/>
                      </a:solidFill>
                      <a:prstDash val="solid"/>
                      <a:round/>
                      <a:headEnd type="none" w="med" len="med"/>
                      <a:tailEnd type="none" w="med" len="med"/>
                    </a:lnL>
                    <a:lnR w="12700" cap="flat" cmpd="sng" algn="ctr">
                      <a:solidFill>
                        <a:srgbClr val="A5644E"/>
                      </a:solidFill>
                      <a:prstDash val="solid"/>
                      <a:round/>
                      <a:headEnd type="none" w="med" len="med"/>
                      <a:tailEnd type="none" w="med" len="med"/>
                    </a:lnR>
                    <a:lnT w="12700" cap="flat" cmpd="sng" algn="ctr">
                      <a:solidFill>
                        <a:srgbClr val="A5644E"/>
                      </a:solidFill>
                      <a:prstDash val="solid"/>
                      <a:round/>
                      <a:headEnd type="none" w="med" len="med"/>
                      <a:tailEnd type="none" w="med" len="med"/>
                    </a:lnT>
                    <a:lnB w="12700" cap="flat" cmpd="sng" algn="ctr">
                      <a:solidFill>
                        <a:srgbClr val="A5644E"/>
                      </a:solidFill>
                      <a:prstDash val="solid"/>
                      <a:round/>
                      <a:headEnd type="none" w="med" len="med"/>
                      <a:tailEnd type="none" w="med" len="med"/>
                    </a:lnB>
                  </a:tcPr>
                </a:tc>
                <a:tc>
                  <a:txBody>
                    <a:bodyPr/>
                    <a:lstStyle/>
                    <a:p>
                      <a:pPr marL="0" marR="0" algn="ctr" rtl="0">
                        <a:lnSpc>
                          <a:spcPct val="106000"/>
                        </a:lnSpc>
                        <a:spcBef>
                          <a:spcPts val="0"/>
                        </a:spcBef>
                        <a:spcAft>
                          <a:spcPts val="0"/>
                        </a:spcAft>
                      </a:pPr>
                      <a:r>
                        <a:rPr lang="en-US" sz="1600" dirty="0" smtClean="0">
                          <a:effectLst/>
                          <a:latin typeface="+mn-lt"/>
                          <a:ea typeface="Calibri" panose="020F0502020204030204" pitchFamily="34" charset="0"/>
                          <a:cs typeface="Arial" panose="020B0604020202020204" pitchFamily="34" charset="0"/>
                        </a:rPr>
                        <a:t>128</a:t>
                      </a:r>
                      <a:endParaRPr lang="en-US"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A5644E"/>
                      </a:solidFill>
                      <a:prstDash val="solid"/>
                      <a:round/>
                      <a:headEnd type="none" w="med" len="med"/>
                      <a:tailEnd type="none" w="med" len="med"/>
                    </a:lnL>
                    <a:lnR w="12700" cap="flat" cmpd="sng" algn="ctr">
                      <a:solidFill>
                        <a:srgbClr val="A5644E"/>
                      </a:solidFill>
                      <a:prstDash val="solid"/>
                      <a:round/>
                      <a:headEnd type="none" w="med" len="med"/>
                      <a:tailEnd type="none" w="med" len="med"/>
                    </a:lnR>
                    <a:lnT w="12700" cap="flat" cmpd="sng" algn="ctr">
                      <a:solidFill>
                        <a:srgbClr val="A5644E"/>
                      </a:solidFill>
                      <a:prstDash val="solid"/>
                      <a:round/>
                      <a:headEnd type="none" w="med" len="med"/>
                      <a:tailEnd type="none" w="med" len="med"/>
                    </a:lnT>
                    <a:lnB w="12700" cap="flat" cmpd="sng" algn="ctr">
                      <a:solidFill>
                        <a:srgbClr val="A5644E"/>
                      </a:solidFill>
                      <a:prstDash val="solid"/>
                      <a:round/>
                      <a:headEnd type="none" w="med" len="med"/>
                      <a:tailEnd type="none" w="med" len="med"/>
                    </a:lnB>
                  </a:tcPr>
                </a:tc>
              </a:tr>
              <a:tr h="248633">
                <a:tc>
                  <a:txBody>
                    <a:bodyPr/>
                    <a:lstStyle/>
                    <a:p>
                      <a:pPr marL="0" marR="0" algn="ctr" rtl="0">
                        <a:lnSpc>
                          <a:spcPct val="106000"/>
                        </a:lnSpc>
                        <a:spcBef>
                          <a:spcPts val="0"/>
                        </a:spcBef>
                        <a:spcAft>
                          <a:spcPts val="0"/>
                        </a:spcAft>
                      </a:pPr>
                      <a:r>
                        <a:rPr lang="en-US" sz="1600" b="1">
                          <a:solidFill>
                            <a:srgbClr val="000000"/>
                          </a:solidFill>
                          <a:effectLst/>
                          <a:latin typeface="+mn-lt"/>
                          <a:ea typeface="Times New Roman" panose="02020603050405020304" pitchFamily="18" charset="0"/>
                          <a:cs typeface="Arial" panose="020B0604020202020204" pitchFamily="34" charset="0"/>
                        </a:rPr>
                        <a:t>GENG 360</a:t>
                      </a:r>
                      <a:endParaRPr lang="en-US" sz="160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A5644E"/>
                      </a:solidFill>
                      <a:prstDash val="solid"/>
                      <a:round/>
                      <a:headEnd type="none" w="med" len="med"/>
                      <a:tailEnd type="none" w="med" len="med"/>
                    </a:lnL>
                    <a:lnR w="12700" cap="flat" cmpd="sng" algn="ctr">
                      <a:solidFill>
                        <a:srgbClr val="A5644E"/>
                      </a:solidFill>
                      <a:prstDash val="solid"/>
                      <a:round/>
                      <a:headEnd type="none" w="med" len="med"/>
                      <a:tailEnd type="none" w="med" len="med"/>
                    </a:lnR>
                    <a:lnT w="12700" cap="flat" cmpd="sng" algn="ctr">
                      <a:solidFill>
                        <a:srgbClr val="A5644E"/>
                      </a:solidFill>
                      <a:prstDash val="solid"/>
                      <a:round/>
                      <a:headEnd type="none" w="med" len="med"/>
                      <a:tailEnd type="none" w="med" len="med"/>
                    </a:lnT>
                    <a:lnB w="12700" cap="flat" cmpd="sng" algn="ctr">
                      <a:solidFill>
                        <a:srgbClr val="A5644E"/>
                      </a:solidFill>
                      <a:prstDash val="solid"/>
                      <a:round/>
                      <a:headEnd type="none" w="med" len="med"/>
                      <a:tailEnd type="none" w="med" len="med"/>
                    </a:lnB>
                  </a:tcPr>
                </a:tc>
                <a:tc>
                  <a:txBody>
                    <a:bodyPr/>
                    <a:lstStyle/>
                    <a:p>
                      <a:pPr marL="0" marR="0" algn="ctr" rtl="0">
                        <a:lnSpc>
                          <a:spcPct val="106000"/>
                        </a:lnSpc>
                        <a:spcBef>
                          <a:spcPts val="0"/>
                        </a:spcBef>
                        <a:spcAft>
                          <a:spcPts val="0"/>
                        </a:spcAft>
                      </a:pPr>
                      <a:r>
                        <a:rPr lang="en-US" sz="1600" dirty="0">
                          <a:solidFill>
                            <a:srgbClr val="000000"/>
                          </a:solidFill>
                          <a:effectLst/>
                          <a:latin typeface="+mn-lt"/>
                          <a:ea typeface="Times New Roman" panose="02020603050405020304" pitchFamily="18" charset="0"/>
                          <a:cs typeface="Arial" panose="020B0604020202020204" pitchFamily="34" charset="0"/>
                        </a:rPr>
                        <a:t>Engineering Economics</a:t>
                      </a:r>
                      <a:endParaRPr lang="en-US"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A5644E"/>
                      </a:solidFill>
                      <a:prstDash val="solid"/>
                      <a:round/>
                      <a:headEnd type="none" w="med" len="med"/>
                      <a:tailEnd type="none" w="med" len="med"/>
                    </a:lnL>
                    <a:lnR w="12700" cap="flat" cmpd="sng" algn="ctr">
                      <a:solidFill>
                        <a:srgbClr val="A5644E"/>
                      </a:solidFill>
                      <a:prstDash val="solid"/>
                      <a:round/>
                      <a:headEnd type="none" w="med" len="med"/>
                      <a:tailEnd type="none" w="med" len="med"/>
                    </a:lnR>
                    <a:lnT w="12700" cap="flat" cmpd="sng" algn="ctr">
                      <a:solidFill>
                        <a:srgbClr val="A5644E"/>
                      </a:solidFill>
                      <a:prstDash val="solid"/>
                      <a:round/>
                      <a:headEnd type="none" w="med" len="med"/>
                      <a:tailEnd type="none" w="med" len="med"/>
                    </a:lnT>
                    <a:lnB w="12700" cap="flat" cmpd="sng" algn="ctr">
                      <a:solidFill>
                        <a:srgbClr val="A5644E"/>
                      </a:solidFill>
                      <a:prstDash val="solid"/>
                      <a:round/>
                      <a:headEnd type="none" w="med" len="med"/>
                      <a:tailEnd type="none" w="med" len="med"/>
                    </a:lnB>
                  </a:tcPr>
                </a:tc>
                <a:tc>
                  <a:txBody>
                    <a:bodyPr/>
                    <a:lstStyle/>
                    <a:p>
                      <a:pPr marL="0" marR="0" algn="ctr" rtl="0">
                        <a:lnSpc>
                          <a:spcPct val="106000"/>
                        </a:lnSpc>
                        <a:spcBef>
                          <a:spcPts val="0"/>
                        </a:spcBef>
                        <a:spcAft>
                          <a:spcPts val="0"/>
                        </a:spcAft>
                      </a:pPr>
                      <a:r>
                        <a:rPr lang="en-US" sz="1600" dirty="0" smtClean="0">
                          <a:effectLst/>
                          <a:latin typeface="+mn-lt"/>
                          <a:ea typeface="Calibri" panose="020F0502020204030204" pitchFamily="34" charset="0"/>
                          <a:cs typeface="Arial" panose="020B0604020202020204" pitchFamily="34" charset="0"/>
                        </a:rPr>
                        <a:t>59</a:t>
                      </a:r>
                      <a:endParaRPr lang="en-US"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A5644E"/>
                      </a:solidFill>
                      <a:prstDash val="solid"/>
                      <a:round/>
                      <a:headEnd type="none" w="med" len="med"/>
                      <a:tailEnd type="none" w="med" len="med"/>
                    </a:lnL>
                    <a:lnR w="12700" cap="flat" cmpd="sng" algn="ctr">
                      <a:solidFill>
                        <a:srgbClr val="A5644E"/>
                      </a:solidFill>
                      <a:prstDash val="solid"/>
                      <a:round/>
                      <a:headEnd type="none" w="med" len="med"/>
                      <a:tailEnd type="none" w="med" len="med"/>
                    </a:lnR>
                    <a:lnT w="12700" cap="flat" cmpd="sng" algn="ctr">
                      <a:solidFill>
                        <a:srgbClr val="A5644E"/>
                      </a:solidFill>
                      <a:prstDash val="solid"/>
                      <a:round/>
                      <a:headEnd type="none" w="med" len="med"/>
                      <a:tailEnd type="none" w="med" len="med"/>
                    </a:lnT>
                    <a:lnB w="12700" cap="flat" cmpd="sng" algn="ctr">
                      <a:solidFill>
                        <a:srgbClr val="A5644E"/>
                      </a:solidFill>
                      <a:prstDash val="solid"/>
                      <a:round/>
                      <a:headEnd type="none" w="med" len="med"/>
                      <a:tailEnd type="none" w="med" len="med"/>
                    </a:lnB>
                  </a:tcPr>
                </a:tc>
              </a:tr>
              <a:tr h="248633">
                <a:tc>
                  <a:txBody>
                    <a:bodyPr/>
                    <a:lstStyle/>
                    <a:p>
                      <a:pPr marL="0" marR="0" algn="ctr" rtl="0">
                        <a:lnSpc>
                          <a:spcPct val="106000"/>
                        </a:lnSpc>
                        <a:spcBef>
                          <a:spcPts val="0"/>
                        </a:spcBef>
                        <a:spcAft>
                          <a:spcPts val="0"/>
                        </a:spcAft>
                      </a:pPr>
                      <a:r>
                        <a:rPr lang="en-US" sz="1600" b="1">
                          <a:solidFill>
                            <a:srgbClr val="000000"/>
                          </a:solidFill>
                          <a:effectLst/>
                          <a:latin typeface="+mn-lt"/>
                          <a:ea typeface="Times New Roman" panose="02020603050405020304" pitchFamily="18" charset="0"/>
                          <a:cs typeface="Arial" panose="020B0604020202020204" pitchFamily="34" charset="0"/>
                        </a:rPr>
                        <a:t>ELEC 201</a:t>
                      </a:r>
                      <a:endParaRPr lang="en-US" sz="160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A5644E"/>
                      </a:solidFill>
                      <a:prstDash val="solid"/>
                      <a:round/>
                      <a:headEnd type="none" w="med" len="med"/>
                      <a:tailEnd type="none" w="med" len="med"/>
                    </a:lnL>
                    <a:lnR w="12700" cap="flat" cmpd="sng" algn="ctr">
                      <a:solidFill>
                        <a:srgbClr val="A5644E"/>
                      </a:solidFill>
                      <a:prstDash val="solid"/>
                      <a:round/>
                      <a:headEnd type="none" w="med" len="med"/>
                      <a:tailEnd type="none" w="med" len="med"/>
                    </a:lnR>
                    <a:lnT w="12700" cap="flat" cmpd="sng" algn="ctr">
                      <a:solidFill>
                        <a:srgbClr val="A5644E"/>
                      </a:solidFill>
                      <a:prstDash val="solid"/>
                      <a:round/>
                      <a:headEnd type="none" w="med" len="med"/>
                      <a:tailEnd type="none" w="med" len="med"/>
                    </a:lnT>
                    <a:lnB w="12700" cap="flat" cmpd="sng" algn="ctr">
                      <a:solidFill>
                        <a:srgbClr val="A5644E"/>
                      </a:solidFill>
                      <a:prstDash val="solid"/>
                      <a:round/>
                      <a:headEnd type="none" w="med" len="med"/>
                      <a:tailEnd type="none" w="med" len="med"/>
                    </a:lnB>
                  </a:tcPr>
                </a:tc>
                <a:tc>
                  <a:txBody>
                    <a:bodyPr/>
                    <a:lstStyle/>
                    <a:p>
                      <a:pPr marL="0" marR="0" algn="ctr" rtl="0">
                        <a:lnSpc>
                          <a:spcPct val="106000"/>
                        </a:lnSpc>
                        <a:spcBef>
                          <a:spcPts val="0"/>
                        </a:spcBef>
                        <a:spcAft>
                          <a:spcPts val="0"/>
                        </a:spcAft>
                      </a:pPr>
                      <a:r>
                        <a:rPr lang="en-US" sz="1600" dirty="0">
                          <a:solidFill>
                            <a:srgbClr val="000000"/>
                          </a:solidFill>
                          <a:effectLst/>
                          <a:latin typeface="+mn-lt"/>
                          <a:ea typeface="Times New Roman" panose="02020603050405020304" pitchFamily="18" charset="0"/>
                          <a:cs typeface="Arial" panose="020B0604020202020204" pitchFamily="34" charset="0"/>
                        </a:rPr>
                        <a:t>Electric Circuits I</a:t>
                      </a:r>
                      <a:endParaRPr lang="en-US"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A5644E"/>
                      </a:solidFill>
                      <a:prstDash val="solid"/>
                      <a:round/>
                      <a:headEnd type="none" w="med" len="med"/>
                      <a:tailEnd type="none" w="med" len="med"/>
                    </a:lnL>
                    <a:lnR w="12700" cap="flat" cmpd="sng" algn="ctr">
                      <a:solidFill>
                        <a:srgbClr val="A5644E"/>
                      </a:solidFill>
                      <a:prstDash val="solid"/>
                      <a:round/>
                      <a:headEnd type="none" w="med" len="med"/>
                      <a:tailEnd type="none" w="med" len="med"/>
                    </a:lnR>
                    <a:lnT w="12700" cap="flat" cmpd="sng" algn="ctr">
                      <a:solidFill>
                        <a:srgbClr val="A5644E"/>
                      </a:solidFill>
                      <a:prstDash val="solid"/>
                      <a:round/>
                      <a:headEnd type="none" w="med" len="med"/>
                      <a:tailEnd type="none" w="med" len="med"/>
                    </a:lnT>
                    <a:lnB w="12700" cap="flat" cmpd="sng" algn="ctr">
                      <a:solidFill>
                        <a:srgbClr val="A5644E"/>
                      </a:solidFill>
                      <a:prstDash val="solid"/>
                      <a:round/>
                      <a:headEnd type="none" w="med" len="med"/>
                      <a:tailEnd type="none" w="med" len="med"/>
                    </a:lnB>
                  </a:tcPr>
                </a:tc>
                <a:tc>
                  <a:txBody>
                    <a:bodyPr/>
                    <a:lstStyle/>
                    <a:p>
                      <a:pPr marL="0" marR="0" algn="ctr" rtl="0">
                        <a:lnSpc>
                          <a:spcPct val="106000"/>
                        </a:lnSpc>
                        <a:spcBef>
                          <a:spcPts val="0"/>
                        </a:spcBef>
                        <a:spcAft>
                          <a:spcPts val="0"/>
                        </a:spcAft>
                      </a:pPr>
                      <a:r>
                        <a:rPr lang="en-US" sz="1600" dirty="0" smtClean="0">
                          <a:effectLst/>
                          <a:latin typeface="+mn-lt"/>
                          <a:ea typeface="Calibri" panose="020F0502020204030204" pitchFamily="34" charset="0"/>
                          <a:cs typeface="Arial" panose="020B0604020202020204" pitchFamily="34" charset="0"/>
                        </a:rPr>
                        <a:t>124</a:t>
                      </a:r>
                      <a:endParaRPr lang="en-US"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A5644E"/>
                      </a:solidFill>
                      <a:prstDash val="solid"/>
                      <a:round/>
                      <a:headEnd type="none" w="med" len="med"/>
                      <a:tailEnd type="none" w="med" len="med"/>
                    </a:lnL>
                    <a:lnR w="12700" cap="flat" cmpd="sng" algn="ctr">
                      <a:solidFill>
                        <a:srgbClr val="A5644E"/>
                      </a:solidFill>
                      <a:prstDash val="solid"/>
                      <a:round/>
                      <a:headEnd type="none" w="med" len="med"/>
                      <a:tailEnd type="none" w="med" len="med"/>
                    </a:lnR>
                    <a:lnT w="12700" cap="flat" cmpd="sng" algn="ctr">
                      <a:solidFill>
                        <a:srgbClr val="A5644E"/>
                      </a:solidFill>
                      <a:prstDash val="solid"/>
                      <a:round/>
                      <a:headEnd type="none" w="med" len="med"/>
                      <a:tailEnd type="none" w="med" len="med"/>
                    </a:lnT>
                    <a:lnB w="12700" cap="flat" cmpd="sng" algn="ctr">
                      <a:solidFill>
                        <a:srgbClr val="A5644E"/>
                      </a:solidFill>
                      <a:prstDash val="solid"/>
                      <a:round/>
                      <a:headEnd type="none" w="med" len="med"/>
                      <a:tailEnd type="none" w="med" len="med"/>
                    </a:lnB>
                  </a:tcPr>
                </a:tc>
              </a:tr>
              <a:tr h="248633">
                <a:tc gridSpan="3">
                  <a:txBody>
                    <a:bodyPr/>
                    <a:lstStyle/>
                    <a:p>
                      <a:pPr marL="0" marR="0" algn="ctr" rtl="0">
                        <a:lnSpc>
                          <a:spcPct val="106000"/>
                        </a:lnSpc>
                        <a:spcBef>
                          <a:spcPts val="0"/>
                        </a:spcBef>
                        <a:spcAft>
                          <a:spcPts val="0"/>
                        </a:spcAft>
                      </a:pPr>
                      <a:r>
                        <a:rPr lang="en-US" sz="1600" b="1" dirty="0">
                          <a:solidFill>
                            <a:srgbClr val="0070C0"/>
                          </a:solidFill>
                          <a:effectLst/>
                          <a:latin typeface="+mn-lt"/>
                          <a:ea typeface="Times New Roman" panose="02020603050405020304" pitchFamily="18" charset="0"/>
                          <a:cs typeface="Arial" panose="020B0604020202020204" pitchFamily="34" charset="0"/>
                        </a:rPr>
                        <a:t>Mechanical Engineering Courses </a:t>
                      </a:r>
                      <a:endParaRPr lang="en-US" sz="1600" b="1"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A5644E"/>
                      </a:solidFill>
                      <a:prstDash val="solid"/>
                      <a:round/>
                      <a:headEnd type="none" w="med" len="med"/>
                      <a:tailEnd type="none" w="med" len="med"/>
                    </a:lnL>
                    <a:lnR w="12700" cap="flat" cmpd="sng" algn="ctr">
                      <a:solidFill>
                        <a:srgbClr val="A5644E"/>
                      </a:solidFill>
                      <a:prstDash val="solid"/>
                      <a:round/>
                      <a:headEnd type="none" w="med" len="med"/>
                      <a:tailEnd type="none" w="med" len="med"/>
                    </a:lnR>
                    <a:lnT w="12700" cap="flat" cmpd="sng" algn="ctr">
                      <a:solidFill>
                        <a:srgbClr val="A5644E"/>
                      </a:solidFill>
                      <a:prstDash val="solid"/>
                      <a:round/>
                      <a:headEnd type="none" w="med" len="med"/>
                      <a:tailEnd type="none" w="med" len="med"/>
                    </a:lnT>
                    <a:lnB w="12700" cap="flat" cmpd="sng" algn="ctr">
                      <a:solidFill>
                        <a:srgbClr val="A5644E"/>
                      </a:solidFill>
                      <a:prstDash val="solid"/>
                      <a:round/>
                      <a:headEnd type="none" w="med" len="med"/>
                      <a:tailEnd type="none" w="med" len="med"/>
                    </a:lnB>
                  </a:tcPr>
                </a:tc>
                <a:tc hMerge="1">
                  <a:txBody>
                    <a:bodyPr/>
                    <a:lstStyle/>
                    <a:p>
                      <a:endParaRPr lang="en-US"/>
                    </a:p>
                  </a:txBody>
                  <a:tcPr/>
                </a:tc>
                <a:tc hMerge="1">
                  <a:txBody>
                    <a:bodyPr/>
                    <a:lstStyle/>
                    <a:p>
                      <a:pPr marL="0" marR="0" algn="ctr" rtl="0">
                        <a:lnSpc>
                          <a:spcPct val="106000"/>
                        </a:lnSpc>
                        <a:spcBef>
                          <a:spcPts val="0"/>
                        </a:spcBef>
                        <a:spcAft>
                          <a:spcPts val="0"/>
                        </a:spcAft>
                      </a:pPr>
                      <a:endParaRPr lang="en-US" sz="1400" b="1"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A5644E"/>
                      </a:solidFill>
                      <a:prstDash val="solid"/>
                      <a:round/>
                      <a:headEnd type="none" w="med" len="med"/>
                      <a:tailEnd type="none" w="med" len="med"/>
                    </a:lnL>
                    <a:lnR w="12700" cap="flat" cmpd="sng" algn="ctr">
                      <a:solidFill>
                        <a:srgbClr val="A5644E"/>
                      </a:solidFill>
                      <a:prstDash val="solid"/>
                      <a:round/>
                      <a:headEnd type="none" w="med" len="med"/>
                      <a:tailEnd type="none" w="med" len="med"/>
                    </a:lnR>
                    <a:lnT w="12700" cap="flat" cmpd="sng" algn="ctr">
                      <a:solidFill>
                        <a:srgbClr val="A5644E"/>
                      </a:solidFill>
                      <a:prstDash val="solid"/>
                      <a:round/>
                      <a:headEnd type="none" w="med" len="med"/>
                      <a:tailEnd type="none" w="med" len="med"/>
                    </a:lnT>
                    <a:lnB w="12700" cap="flat" cmpd="sng" algn="ctr">
                      <a:solidFill>
                        <a:srgbClr val="A5644E"/>
                      </a:solidFill>
                      <a:prstDash val="solid"/>
                      <a:round/>
                      <a:headEnd type="none" w="med" len="med"/>
                      <a:tailEnd type="none" w="med" len="med"/>
                    </a:lnB>
                  </a:tcPr>
                </a:tc>
              </a:tr>
              <a:tr h="248633">
                <a:tc>
                  <a:txBody>
                    <a:bodyPr/>
                    <a:lstStyle/>
                    <a:p>
                      <a:pPr marL="0" marR="0" algn="ctr" defTabSz="914400" rtl="0" eaLnBrk="1" latinLnBrk="0" hangingPunct="1">
                        <a:lnSpc>
                          <a:spcPct val="106000"/>
                        </a:lnSpc>
                        <a:spcBef>
                          <a:spcPts val="0"/>
                        </a:spcBef>
                        <a:spcAft>
                          <a:spcPts val="0"/>
                        </a:spcAft>
                      </a:pPr>
                      <a:r>
                        <a:rPr lang="en-US" sz="1600" b="1" kern="1200" dirty="0">
                          <a:solidFill>
                            <a:srgbClr val="000000"/>
                          </a:solidFill>
                          <a:effectLst/>
                          <a:latin typeface="+mn-lt"/>
                          <a:ea typeface="Times New Roman" panose="02020603050405020304" pitchFamily="18" charset="0"/>
                          <a:cs typeface="Arial" panose="020B0604020202020204" pitchFamily="34" charset="0"/>
                        </a:rPr>
                        <a:t>MECH 223</a:t>
                      </a:r>
                    </a:p>
                  </a:txBody>
                  <a:tcPr marL="68580" marR="68580" marT="9525" marB="0" anchor="ctr">
                    <a:lnL w="12700" cap="flat" cmpd="sng" algn="ctr">
                      <a:solidFill>
                        <a:srgbClr val="A5644E"/>
                      </a:solidFill>
                      <a:prstDash val="solid"/>
                      <a:round/>
                      <a:headEnd type="none" w="med" len="med"/>
                      <a:tailEnd type="none" w="med" len="med"/>
                    </a:lnL>
                    <a:lnR w="12700" cap="flat" cmpd="sng" algn="ctr">
                      <a:solidFill>
                        <a:srgbClr val="A5644E"/>
                      </a:solidFill>
                      <a:prstDash val="solid"/>
                      <a:round/>
                      <a:headEnd type="none" w="med" len="med"/>
                      <a:tailEnd type="none" w="med" len="med"/>
                    </a:lnR>
                    <a:lnT w="12700" cap="flat" cmpd="sng" algn="ctr">
                      <a:solidFill>
                        <a:srgbClr val="A5644E"/>
                      </a:solidFill>
                      <a:prstDash val="solid"/>
                      <a:round/>
                      <a:headEnd type="none" w="med" len="med"/>
                      <a:tailEnd type="none" w="med" len="med"/>
                    </a:lnT>
                    <a:lnB w="12700" cap="flat" cmpd="sng" algn="ctr">
                      <a:solidFill>
                        <a:srgbClr val="A5644E"/>
                      </a:solidFill>
                      <a:prstDash val="solid"/>
                      <a:round/>
                      <a:headEnd type="none" w="med" len="med"/>
                      <a:tailEnd type="none" w="med" len="med"/>
                    </a:lnB>
                  </a:tcPr>
                </a:tc>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mn-lt"/>
                          <a:ea typeface="Times New Roman" panose="02020603050405020304" pitchFamily="18" charset="0"/>
                          <a:cs typeface="Arial" panose="020B0604020202020204" pitchFamily="34" charset="0"/>
                        </a:rPr>
                        <a:t>Solid Mechanics</a:t>
                      </a:r>
                    </a:p>
                  </a:txBody>
                  <a:tcPr marL="68580" marR="68580" marT="9525" marB="0" anchor="ctr">
                    <a:lnL w="12700" cap="flat" cmpd="sng" algn="ctr">
                      <a:solidFill>
                        <a:srgbClr val="A5644E"/>
                      </a:solidFill>
                      <a:prstDash val="solid"/>
                      <a:round/>
                      <a:headEnd type="none" w="med" len="med"/>
                      <a:tailEnd type="none" w="med" len="med"/>
                    </a:lnL>
                    <a:lnR w="12700" cap="flat" cmpd="sng" algn="ctr">
                      <a:solidFill>
                        <a:srgbClr val="A5644E"/>
                      </a:solidFill>
                      <a:prstDash val="solid"/>
                      <a:round/>
                      <a:headEnd type="none" w="med" len="med"/>
                      <a:tailEnd type="none" w="med" len="med"/>
                    </a:lnR>
                    <a:lnT w="12700" cap="flat" cmpd="sng" algn="ctr">
                      <a:solidFill>
                        <a:srgbClr val="A5644E"/>
                      </a:solidFill>
                      <a:prstDash val="solid"/>
                      <a:round/>
                      <a:headEnd type="none" w="med" len="med"/>
                      <a:tailEnd type="none" w="med" len="med"/>
                    </a:lnT>
                    <a:lnB w="12700" cap="flat" cmpd="sng" algn="ctr">
                      <a:solidFill>
                        <a:srgbClr val="A5644E"/>
                      </a:solidFill>
                      <a:prstDash val="solid"/>
                      <a:round/>
                      <a:headEnd type="none" w="med" len="med"/>
                      <a:tailEnd type="none" w="med" len="med"/>
                    </a:lnB>
                  </a:tcPr>
                </a:tc>
                <a:tc>
                  <a:txBody>
                    <a:bodyPr/>
                    <a:lstStyle/>
                    <a:p>
                      <a:pPr marL="0" marR="0" algn="ctr" defTabSz="914400" rtl="0" eaLnBrk="1" latinLnBrk="0" hangingPunct="1">
                        <a:lnSpc>
                          <a:spcPct val="106000"/>
                        </a:lnSpc>
                        <a:spcBef>
                          <a:spcPts val="0"/>
                        </a:spcBef>
                        <a:spcAft>
                          <a:spcPts val="0"/>
                        </a:spcAft>
                      </a:pPr>
                      <a:r>
                        <a:rPr lang="en-US" sz="1600" kern="1200" dirty="0">
                          <a:solidFill>
                            <a:schemeClr val="tx1"/>
                          </a:solidFill>
                          <a:effectLst/>
                          <a:latin typeface="+mn-lt"/>
                          <a:ea typeface="Calibri" panose="020F0502020204030204" pitchFamily="34" charset="0"/>
                          <a:cs typeface="Arial" panose="020B0604020202020204" pitchFamily="34" charset="0"/>
                        </a:rPr>
                        <a:t>32</a:t>
                      </a:r>
                    </a:p>
                  </a:txBody>
                  <a:tcPr marL="0" marR="0" marT="0" marB="0" anchor="ctr">
                    <a:lnL w="12700" cap="flat" cmpd="sng" algn="ctr">
                      <a:solidFill>
                        <a:srgbClr val="A5644E"/>
                      </a:solidFill>
                      <a:prstDash val="solid"/>
                      <a:round/>
                      <a:headEnd type="none" w="med" len="med"/>
                      <a:tailEnd type="none" w="med" len="med"/>
                    </a:lnL>
                    <a:lnR w="12700" cap="flat" cmpd="sng" algn="ctr">
                      <a:solidFill>
                        <a:srgbClr val="A5644E"/>
                      </a:solidFill>
                      <a:prstDash val="solid"/>
                      <a:round/>
                      <a:headEnd type="none" w="med" len="med"/>
                      <a:tailEnd type="none" w="med" len="med"/>
                    </a:lnR>
                    <a:lnT w="12700" cap="flat" cmpd="sng" algn="ctr">
                      <a:solidFill>
                        <a:srgbClr val="A5644E"/>
                      </a:solidFill>
                      <a:prstDash val="solid"/>
                      <a:round/>
                      <a:headEnd type="none" w="med" len="med"/>
                      <a:tailEnd type="none" w="med" len="med"/>
                    </a:lnT>
                    <a:lnB w="12700" cap="flat" cmpd="sng" algn="ctr">
                      <a:solidFill>
                        <a:srgbClr val="A5644E"/>
                      </a:solidFill>
                      <a:prstDash val="solid"/>
                      <a:round/>
                      <a:headEnd type="none" w="med" len="med"/>
                      <a:tailEnd type="none" w="med" len="med"/>
                    </a:lnB>
                  </a:tcPr>
                </a:tc>
              </a:tr>
              <a:tr h="248633">
                <a:tc>
                  <a:txBody>
                    <a:bodyPr/>
                    <a:lstStyle/>
                    <a:p>
                      <a:pPr marL="0" marR="0" algn="ctr" defTabSz="914400" rtl="0" eaLnBrk="1" latinLnBrk="0" hangingPunct="1">
                        <a:lnSpc>
                          <a:spcPct val="106000"/>
                        </a:lnSpc>
                        <a:spcBef>
                          <a:spcPts val="0"/>
                        </a:spcBef>
                        <a:spcAft>
                          <a:spcPts val="0"/>
                        </a:spcAft>
                      </a:pPr>
                      <a:r>
                        <a:rPr lang="en-US" sz="1600" b="1" kern="1200" dirty="0">
                          <a:solidFill>
                            <a:srgbClr val="000000"/>
                          </a:solidFill>
                          <a:effectLst/>
                          <a:latin typeface="+mn-lt"/>
                          <a:ea typeface="Times New Roman" panose="02020603050405020304" pitchFamily="18" charset="0"/>
                          <a:cs typeface="Arial" panose="020B0604020202020204" pitchFamily="34" charset="0"/>
                        </a:rPr>
                        <a:t>MECH 241</a:t>
                      </a:r>
                    </a:p>
                  </a:txBody>
                  <a:tcPr marL="68580" marR="68580" marT="9525" marB="0" anchor="ctr">
                    <a:lnL w="12700" cap="flat" cmpd="sng" algn="ctr">
                      <a:solidFill>
                        <a:srgbClr val="A5644E"/>
                      </a:solidFill>
                      <a:prstDash val="solid"/>
                      <a:round/>
                      <a:headEnd type="none" w="med" len="med"/>
                      <a:tailEnd type="none" w="med" len="med"/>
                    </a:lnL>
                    <a:lnR w="12700" cap="flat" cmpd="sng" algn="ctr">
                      <a:solidFill>
                        <a:srgbClr val="A5644E"/>
                      </a:solidFill>
                      <a:prstDash val="solid"/>
                      <a:round/>
                      <a:headEnd type="none" w="med" len="med"/>
                      <a:tailEnd type="none" w="med" len="med"/>
                    </a:lnR>
                    <a:lnT w="12700" cap="flat" cmpd="sng" algn="ctr">
                      <a:solidFill>
                        <a:srgbClr val="A5644E"/>
                      </a:solidFill>
                      <a:prstDash val="solid"/>
                      <a:round/>
                      <a:headEnd type="none" w="med" len="med"/>
                      <a:tailEnd type="none" w="med" len="med"/>
                    </a:lnT>
                    <a:lnB w="12700" cap="flat" cmpd="sng" algn="ctr">
                      <a:solidFill>
                        <a:srgbClr val="A5644E"/>
                      </a:solidFill>
                      <a:prstDash val="solid"/>
                      <a:round/>
                      <a:headEnd type="none" w="med" len="med"/>
                      <a:tailEnd type="none" w="med" len="med"/>
                    </a:lnB>
                  </a:tcPr>
                </a:tc>
                <a:tc>
                  <a:txBody>
                    <a:bodyPr/>
                    <a:lstStyle/>
                    <a:p>
                      <a:pPr marL="0" marR="0" algn="ctr" defTabSz="914400" rtl="0" eaLnBrk="1" latinLnBrk="0" hangingPunct="1">
                        <a:lnSpc>
                          <a:spcPct val="106000"/>
                        </a:lnSpc>
                        <a:spcBef>
                          <a:spcPts val="0"/>
                        </a:spcBef>
                        <a:spcAft>
                          <a:spcPts val="0"/>
                        </a:spcAft>
                      </a:pPr>
                      <a:r>
                        <a:rPr lang="en-US" sz="1600" kern="1200" dirty="0" err="1">
                          <a:solidFill>
                            <a:srgbClr val="000000"/>
                          </a:solidFill>
                          <a:effectLst/>
                          <a:latin typeface="+mn-lt"/>
                          <a:ea typeface="Times New Roman" panose="02020603050405020304" pitchFamily="18" charset="0"/>
                          <a:cs typeface="Arial" panose="020B0604020202020204" pitchFamily="34" charset="0"/>
                        </a:rPr>
                        <a:t>Thermofluids</a:t>
                      </a:r>
                      <a:endParaRPr lang="en-US" sz="1600" kern="1200" dirty="0">
                        <a:solidFill>
                          <a:srgbClr val="000000"/>
                        </a:solidFill>
                        <a:effectLst/>
                        <a:latin typeface="+mn-lt"/>
                        <a:ea typeface="Times New Roman" panose="02020603050405020304" pitchFamily="18" charset="0"/>
                        <a:cs typeface="Arial" panose="020B0604020202020204" pitchFamily="34" charset="0"/>
                      </a:endParaRPr>
                    </a:p>
                  </a:txBody>
                  <a:tcPr marL="68580" marR="68580" marT="9525" marB="0" anchor="ctr">
                    <a:lnL w="12700" cap="flat" cmpd="sng" algn="ctr">
                      <a:solidFill>
                        <a:srgbClr val="A5644E"/>
                      </a:solidFill>
                      <a:prstDash val="solid"/>
                      <a:round/>
                      <a:headEnd type="none" w="med" len="med"/>
                      <a:tailEnd type="none" w="med" len="med"/>
                    </a:lnL>
                    <a:lnR w="12700" cap="flat" cmpd="sng" algn="ctr">
                      <a:solidFill>
                        <a:srgbClr val="A5644E"/>
                      </a:solidFill>
                      <a:prstDash val="solid"/>
                      <a:round/>
                      <a:headEnd type="none" w="med" len="med"/>
                      <a:tailEnd type="none" w="med" len="med"/>
                    </a:lnR>
                    <a:lnT w="12700" cap="flat" cmpd="sng" algn="ctr">
                      <a:solidFill>
                        <a:srgbClr val="A5644E"/>
                      </a:solidFill>
                      <a:prstDash val="solid"/>
                      <a:round/>
                      <a:headEnd type="none" w="med" len="med"/>
                      <a:tailEnd type="none" w="med" len="med"/>
                    </a:lnT>
                    <a:lnB w="12700" cap="flat" cmpd="sng" algn="ctr">
                      <a:solidFill>
                        <a:srgbClr val="A5644E"/>
                      </a:solidFill>
                      <a:prstDash val="solid"/>
                      <a:round/>
                      <a:headEnd type="none" w="med" len="med"/>
                      <a:tailEnd type="none" w="med" len="med"/>
                    </a:lnB>
                  </a:tcPr>
                </a:tc>
                <a:tc>
                  <a:txBody>
                    <a:bodyPr/>
                    <a:lstStyle/>
                    <a:p>
                      <a:pPr marL="0" marR="0" algn="ctr" defTabSz="914400" rtl="0" eaLnBrk="1" latinLnBrk="0" hangingPunct="1">
                        <a:lnSpc>
                          <a:spcPct val="106000"/>
                        </a:lnSpc>
                        <a:spcBef>
                          <a:spcPts val="0"/>
                        </a:spcBef>
                        <a:spcAft>
                          <a:spcPts val="0"/>
                        </a:spcAft>
                      </a:pPr>
                      <a:r>
                        <a:rPr lang="en-US" sz="1600" kern="1200" dirty="0">
                          <a:solidFill>
                            <a:schemeClr val="tx1"/>
                          </a:solidFill>
                          <a:effectLst/>
                          <a:latin typeface="+mn-lt"/>
                          <a:ea typeface="Calibri" panose="020F0502020204030204" pitchFamily="34" charset="0"/>
                          <a:cs typeface="Arial" panose="020B0604020202020204" pitchFamily="34" charset="0"/>
                        </a:rPr>
                        <a:t>254</a:t>
                      </a:r>
                    </a:p>
                  </a:txBody>
                  <a:tcPr marL="0" marR="0" marT="0" marB="0" anchor="ctr">
                    <a:lnL w="12700" cap="flat" cmpd="sng" algn="ctr">
                      <a:solidFill>
                        <a:srgbClr val="A5644E"/>
                      </a:solidFill>
                      <a:prstDash val="solid"/>
                      <a:round/>
                      <a:headEnd type="none" w="med" len="med"/>
                      <a:tailEnd type="none" w="med" len="med"/>
                    </a:lnL>
                    <a:lnR w="12700" cap="flat" cmpd="sng" algn="ctr">
                      <a:solidFill>
                        <a:srgbClr val="A5644E"/>
                      </a:solidFill>
                      <a:prstDash val="solid"/>
                      <a:round/>
                      <a:headEnd type="none" w="med" len="med"/>
                      <a:tailEnd type="none" w="med" len="med"/>
                    </a:lnR>
                    <a:lnT w="12700" cap="flat" cmpd="sng" algn="ctr">
                      <a:solidFill>
                        <a:srgbClr val="A5644E"/>
                      </a:solidFill>
                      <a:prstDash val="solid"/>
                      <a:round/>
                      <a:headEnd type="none" w="med" len="med"/>
                      <a:tailEnd type="none" w="med" len="med"/>
                    </a:lnT>
                    <a:lnB w="12700" cap="flat" cmpd="sng" algn="ctr">
                      <a:solidFill>
                        <a:srgbClr val="A5644E"/>
                      </a:solidFill>
                      <a:prstDash val="solid"/>
                      <a:round/>
                      <a:headEnd type="none" w="med" len="med"/>
                      <a:tailEnd type="none" w="med" len="med"/>
                    </a:lnB>
                  </a:tcPr>
                </a:tc>
              </a:tr>
              <a:tr h="278662">
                <a:tc>
                  <a:txBody>
                    <a:bodyPr/>
                    <a:lstStyle/>
                    <a:p>
                      <a:pPr marL="0" marR="0" algn="ctr" defTabSz="914400" rtl="0" eaLnBrk="1" latinLnBrk="0" hangingPunct="1">
                        <a:lnSpc>
                          <a:spcPct val="106000"/>
                        </a:lnSpc>
                        <a:spcBef>
                          <a:spcPts val="0"/>
                        </a:spcBef>
                        <a:spcAft>
                          <a:spcPts val="0"/>
                        </a:spcAft>
                      </a:pPr>
                      <a:r>
                        <a:rPr lang="en-US" sz="1600" b="1" kern="1200" dirty="0">
                          <a:solidFill>
                            <a:srgbClr val="000000"/>
                          </a:solidFill>
                          <a:effectLst/>
                          <a:latin typeface="+mn-lt"/>
                          <a:ea typeface="Times New Roman" panose="02020603050405020304" pitchFamily="18" charset="0"/>
                          <a:cs typeface="Arial" panose="020B0604020202020204" pitchFamily="34" charset="0"/>
                        </a:rPr>
                        <a:t>MECH 321</a:t>
                      </a:r>
                    </a:p>
                  </a:txBody>
                  <a:tcPr marL="68580" marR="68580" marT="9525" marB="0" anchor="ctr">
                    <a:lnL w="12700" cap="flat" cmpd="sng" algn="ctr">
                      <a:solidFill>
                        <a:srgbClr val="A5644E"/>
                      </a:solidFill>
                      <a:prstDash val="solid"/>
                      <a:round/>
                      <a:headEnd type="none" w="med" len="med"/>
                      <a:tailEnd type="none" w="med" len="med"/>
                    </a:lnL>
                    <a:lnR w="12700" cap="flat" cmpd="sng" algn="ctr">
                      <a:solidFill>
                        <a:srgbClr val="A5644E"/>
                      </a:solidFill>
                      <a:prstDash val="solid"/>
                      <a:round/>
                      <a:headEnd type="none" w="med" len="med"/>
                      <a:tailEnd type="none" w="med" len="med"/>
                    </a:lnR>
                    <a:lnT w="12700" cap="flat" cmpd="sng" algn="ctr">
                      <a:solidFill>
                        <a:srgbClr val="A5644E"/>
                      </a:solidFill>
                      <a:prstDash val="solid"/>
                      <a:round/>
                      <a:headEnd type="none" w="med" len="med"/>
                      <a:tailEnd type="none" w="med" len="med"/>
                    </a:lnT>
                    <a:lnB w="12700" cap="flat" cmpd="sng" algn="ctr">
                      <a:solidFill>
                        <a:srgbClr val="A5644E"/>
                      </a:solidFill>
                      <a:prstDash val="solid"/>
                      <a:round/>
                      <a:headEnd type="none" w="med" len="med"/>
                      <a:tailEnd type="none" w="med" len="med"/>
                    </a:lnB>
                  </a:tcPr>
                </a:tc>
                <a:tc>
                  <a:txBody>
                    <a:bodyPr/>
                    <a:lstStyle/>
                    <a:p>
                      <a:pPr marL="0" marR="0" algn="ctr" defTabSz="914400" rtl="0" eaLnBrk="1" latinLnBrk="0" hangingPunct="1">
                        <a:lnSpc>
                          <a:spcPct val="106000"/>
                        </a:lnSpc>
                        <a:spcBef>
                          <a:spcPts val="0"/>
                        </a:spcBef>
                        <a:spcAft>
                          <a:spcPts val="0"/>
                        </a:spcAft>
                      </a:pPr>
                      <a:r>
                        <a:rPr lang="en-US" sz="1600" kern="1200">
                          <a:solidFill>
                            <a:srgbClr val="000000"/>
                          </a:solidFill>
                          <a:effectLst/>
                          <a:latin typeface="+mn-lt"/>
                          <a:ea typeface="Times New Roman" panose="02020603050405020304" pitchFamily="18" charset="0"/>
                          <a:cs typeface="Arial" panose="020B0604020202020204" pitchFamily="34" charset="0"/>
                        </a:rPr>
                        <a:t>Mechanical Mechanisms</a:t>
                      </a:r>
                    </a:p>
                  </a:txBody>
                  <a:tcPr marL="68580" marR="68580" marT="9525" marB="0" anchor="ctr">
                    <a:lnL w="12700" cap="flat" cmpd="sng" algn="ctr">
                      <a:solidFill>
                        <a:srgbClr val="A5644E"/>
                      </a:solidFill>
                      <a:prstDash val="solid"/>
                      <a:round/>
                      <a:headEnd type="none" w="med" len="med"/>
                      <a:tailEnd type="none" w="med" len="med"/>
                    </a:lnL>
                    <a:lnR w="12700" cap="flat" cmpd="sng" algn="ctr">
                      <a:solidFill>
                        <a:srgbClr val="A5644E"/>
                      </a:solidFill>
                      <a:prstDash val="solid"/>
                      <a:round/>
                      <a:headEnd type="none" w="med" len="med"/>
                      <a:tailEnd type="none" w="med" len="med"/>
                    </a:lnR>
                    <a:lnT w="12700" cap="flat" cmpd="sng" algn="ctr">
                      <a:solidFill>
                        <a:srgbClr val="A5644E"/>
                      </a:solidFill>
                      <a:prstDash val="solid"/>
                      <a:round/>
                      <a:headEnd type="none" w="med" len="med"/>
                      <a:tailEnd type="none" w="med" len="med"/>
                    </a:lnT>
                    <a:lnB w="12700" cap="flat" cmpd="sng" algn="ctr">
                      <a:solidFill>
                        <a:srgbClr val="A5644E"/>
                      </a:solidFill>
                      <a:prstDash val="solid"/>
                      <a:round/>
                      <a:headEnd type="none" w="med" len="med"/>
                      <a:tailEnd type="none" w="med" len="med"/>
                    </a:lnB>
                  </a:tcPr>
                </a:tc>
                <a:tc>
                  <a:txBody>
                    <a:bodyPr/>
                    <a:lstStyle/>
                    <a:p>
                      <a:pPr marL="0" marR="0" algn="ctr" defTabSz="914400" rtl="0" eaLnBrk="1" latinLnBrk="0" hangingPunct="1">
                        <a:lnSpc>
                          <a:spcPct val="106000"/>
                        </a:lnSpc>
                        <a:spcBef>
                          <a:spcPts val="0"/>
                        </a:spcBef>
                        <a:spcAft>
                          <a:spcPts val="0"/>
                        </a:spcAft>
                      </a:pPr>
                      <a:r>
                        <a:rPr lang="en-US" sz="1600" kern="1200" dirty="0">
                          <a:solidFill>
                            <a:schemeClr val="tx1"/>
                          </a:solidFill>
                          <a:effectLst/>
                          <a:latin typeface="+mn-lt"/>
                          <a:ea typeface="Calibri" panose="020F0502020204030204" pitchFamily="34" charset="0"/>
                          <a:cs typeface="Arial" panose="020B0604020202020204" pitchFamily="34" charset="0"/>
                        </a:rPr>
                        <a:t>42</a:t>
                      </a:r>
                    </a:p>
                  </a:txBody>
                  <a:tcPr marL="0" marR="0" marT="0" marB="0" anchor="ctr">
                    <a:lnL w="12700" cap="flat" cmpd="sng" algn="ctr">
                      <a:solidFill>
                        <a:srgbClr val="A5644E"/>
                      </a:solidFill>
                      <a:prstDash val="solid"/>
                      <a:round/>
                      <a:headEnd type="none" w="med" len="med"/>
                      <a:tailEnd type="none" w="med" len="med"/>
                    </a:lnL>
                    <a:lnR w="12700" cap="flat" cmpd="sng" algn="ctr">
                      <a:solidFill>
                        <a:srgbClr val="A5644E"/>
                      </a:solidFill>
                      <a:prstDash val="solid"/>
                      <a:round/>
                      <a:headEnd type="none" w="med" len="med"/>
                      <a:tailEnd type="none" w="med" len="med"/>
                    </a:lnR>
                    <a:lnT w="12700" cap="flat" cmpd="sng" algn="ctr">
                      <a:solidFill>
                        <a:srgbClr val="A5644E"/>
                      </a:solidFill>
                      <a:prstDash val="solid"/>
                      <a:round/>
                      <a:headEnd type="none" w="med" len="med"/>
                      <a:tailEnd type="none" w="med" len="med"/>
                    </a:lnT>
                    <a:lnB w="12700" cap="flat" cmpd="sng" algn="ctr">
                      <a:solidFill>
                        <a:srgbClr val="A5644E"/>
                      </a:solidFill>
                      <a:prstDash val="solid"/>
                      <a:round/>
                      <a:headEnd type="none" w="med" len="med"/>
                      <a:tailEnd type="none" w="med" len="med"/>
                    </a:lnB>
                  </a:tcPr>
                </a:tc>
              </a:tr>
              <a:tr h="278662">
                <a:tc>
                  <a:txBody>
                    <a:bodyPr/>
                    <a:lstStyle/>
                    <a:p>
                      <a:pPr marL="0" marR="0" algn="ctr" defTabSz="914400" rtl="0" eaLnBrk="1" latinLnBrk="0" hangingPunct="1">
                        <a:lnSpc>
                          <a:spcPct val="106000"/>
                        </a:lnSpc>
                        <a:spcBef>
                          <a:spcPts val="0"/>
                        </a:spcBef>
                        <a:spcAft>
                          <a:spcPts val="0"/>
                        </a:spcAft>
                      </a:pPr>
                      <a:r>
                        <a:rPr lang="en-US" sz="1600" b="1" kern="1200" dirty="0">
                          <a:solidFill>
                            <a:srgbClr val="000000"/>
                          </a:solidFill>
                          <a:effectLst/>
                          <a:latin typeface="+mn-lt"/>
                          <a:ea typeface="Times New Roman" panose="02020603050405020304" pitchFamily="18" charset="0"/>
                          <a:cs typeface="Arial" panose="020B0604020202020204" pitchFamily="34" charset="0"/>
                        </a:rPr>
                        <a:t>MECH 342</a:t>
                      </a:r>
                    </a:p>
                  </a:txBody>
                  <a:tcPr marL="68580" marR="68580" marT="9525" marB="0" anchor="ctr">
                    <a:lnL w="12700" cap="flat" cmpd="sng" algn="ctr">
                      <a:solidFill>
                        <a:srgbClr val="A5644E"/>
                      </a:solidFill>
                      <a:prstDash val="solid"/>
                      <a:round/>
                      <a:headEnd type="none" w="med" len="med"/>
                      <a:tailEnd type="none" w="med" len="med"/>
                    </a:lnL>
                    <a:lnR w="12700" cap="flat" cmpd="sng" algn="ctr">
                      <a:solidFill>
                        <a:srgbClr val="A5644E"/>
                      </a:solidFill>
                      <a:prstDash val="solid"/>
                      <a:round/>
                      <a:headEnd type="none" w="med" len="med"/>
                      <a:tailEnd type="none" w="med" len="med"/>
                    </a:lnR>
                    <a:lnT w="12700" cap="flat" cmpd="sng" algn="ctr">
                      <a:solidFill>
                        <a:srgbClr val="A5644E"/>
                      </a:solidFill>
                      <a:prstDash val="solid"/>
                      <a:round/>
                      <a:headEnd type="none" w="med" len="med"/>
                      <a:tailEnd type="none" w="med" len="med"/>
                    </a:lnT>
                    <a:lnB w="12700" cap="flat" cmpd="sng" algn="ctr">
                      <a:solidFill>
                        <a:srgbClr val="A5644E"/>
                      </a:solidFill>
                      <a:prstDash val="solid"/>
                      <a:round/>
                      <a:headEnd type="none" w="med" len="med"/>
                      <a:tailEnd type="none" w="med" len="med"/>
                    </a:lnB>
                  </a:tcPr>
                </a:tc>
                <a:tc>
                  <a:txBody>
                    <a:bodyPr/>
                    <a:lstStyle/>
                    <a:p>
                      <a:pPr marL="0" marR="0" algn="ctr" defTabSz="914400" rtl="0" eaLnBrk="1" latinLnBrk="0" hangingPunct="1">
                        <a:lnSpc>
                          <a:spcPct val="106000"/>
                        </a:lnSpc>
                        <a:spcBef>
                          <a:spcPts val="0"/>
                        </a:spcBef>
                        <a:spcAft>
                          <a:spcPts val="0"/>
                        </a:spcAft>
                      </a:pPr>
                      <a:r>
                        <a:rPr lang="en-US" sz="1600" kern="1200">
                          <a:solidFill>
                            <a:srgbClr val="000000"/>
                          </a:solidFill>
                          <a:effectLst/>
                          <a:latin typeface="+mn-lt"/>
                          <a:ea typeface="Times New Roman" panose="02020603050405020304" pitchFamily="18" charset="0"/>
                          <a:cs typeface="Arial" panose="020B0604020202020204" pitchFamily="34" charset="0"/>
                        </a:rPr>
                        <a:t>Thermodynamics</a:t>
                      </a:r>
                    </a:p>
                  </a:txBody>
                  <a:tcPr marL="68580" marR="68580" marT="9525" marB="0" anchor="ctr">
                    <a:lnL w="12700" cap="flat" cmpd="sng" algn="ctr">
                      <a:solidFill>
                        <a:srgbClr val="A5644E"/>
                      </a:solidFill>
                      <a:prstDash val="solid"/>
                      <a:round/>
                      <a:headEnd type="none" w="med" len="med"/>
                      <a:tailEnd type="none" w="med" len="med"/>
                    </a:lnL>
                    <a:lnR w="12700" cap="flat" cmpd="sng" algn="ctr">
                      <a:solidFill>
                        <a:srgbClr val="A5644E"/>
                      </a:solidFill>
                      <a:prstDash val="solid"/>
                      <a:round/>
                      <a:headEnd type="none" w="med" len="med"/>
                      <a:tailEnd type="none" w="med" len="med"/>
                    </a:lnR>
                    <a:lnT w="12700" cap="flat" cmpd="sng" algn="ctr">
                      <a:solidFill>
                        <a:srgbClr val="A5644E"/>
                      </a:solidFill>
                      <a:prstDash val="solid"/>
                      <a:round/>
                      <a:headEnd type="none" w="med" len="med"/>
                      <a:tailEnd type="none" w="med" len="med"/>
                    </a:lnT>
                    <a:lnB w="12700" cap="flat" cmpd="sng" algn="ctr">
                      <a:solidFill>
                        <a:srgbClr val="A5644E"/>
                      </a:solidFill>
                      <a:prstDash val="solid"/>
                      <a:round/>
                      <a:headEnd type="none" w="med" len="med"/>
                      <a:tailEnd type="none" w="med" len="med"/>
                    </a:lnB>
                  </a:tcPr>
                </a:tc>
                <a:tc>
                  <a:txBody>
                    <a:bodyPr/>
                    <a:lstStyle/>
                    <a:p>
                      <a:pPr marL="0" marR="0" algn="ctr" defTabSz="914400" rtl="0" eaLnBrk="1" latinLnBrk="0" hangingPunct="1">
                        <a:lnSpc>
                          <a:spcPct val="106000"/>
                        </a:lnSpc>
                        <a:spcBef>
                          <a:spcPts val="0"/>
                        </a:spcBef>
                        <a:spcAft>
                          <a:spcPts val="0"/>
                        </a:spcAft>
                      </a:pPr>
                      <a:r>
                        <a:rPr lang="en-US" sz="1600" kern="1200" dirty="0">
                          <a:solidFill>
                            <a:schemeClr val="tx1"/>
                          </a:solidFill>
                          <a:effectLst/>
                          <a:latin typeface="+mn-lt"/>
                          <a:ea typeface="Calibri" panose="020F0502020204030204" pitchFamily="34" charset="0"/>
                          <a:cs typeface="Arial" panose="020B0604020202020204" pitchFamily="34" charset="0"/>
                        </a:rPr>
                        <a:t>180</a:t>
                      </a:r>
                    </a:p>
                  </a:txBody>
                  <a:tcPr marL="0" marR="0" marT="0" marB="0" anchor="ctr">
                    <a:lnL w="12700" cap="flat" cmpd="sng" algn="ctr">
                      <a:solidFill>
                        <a:srgbClr val="A5644E"/>
                      </a:solidFill>
                      <a:prstDash val="solid"/>
                      <a:round/>
                      <a:headEnd type="none" w="med" len="med"/>
                      <a:tailEnd type="none" w="med" len="med"/>
                    </a:lnL>
                    <a:lnR w="12700" cap="flat" cmpd="sng" algn="ctr">
                      <a:solidFill>
                        <a:srgbClr val="A5644E"/>
                      </a:solidFill>
                      <a:prstDash val="solid"/>
                      <a:round/>
                      <a:headEnd type="none" w="med" len="med"/>
                      <a:tailEnd type="none" w="med" len="med"/>
                    </a:lnR>
                    <a:lnT w="12700" cap="flat" cmpd="sng" algn="ctr">
                      <a:solidFill>
                        <a:srgbClr val="A5644E"/>
                      </a:solidFill>
                      <a:prstDash val="solid"/>
                      <a:round/>
                      <a:headEnd type="none" w="med" len="med"/>
                      <a:tailEnd type="none" w="med" len="med"/>
                    </a:lnT>
                    <a:lnB w="12700" cap="flat" cmpd="sng" algn="ctr">
                      <a:solidFill>
                        <a:srgbClr val="A5644E"/>
                      </a:solidFill>
                      <a:prstDash val="solid"/>
                      <a:round/>
                      <a:headEnd type="none" w="med" len="med"/>
                      <a:tailEnd type="none" w="med" len="med"/>
                    </a:lnB>
                  </a:tcPr>
                </a:tc>
              </a:tr>
              <a:tr h="248633">
                <a:tc>
                  <a:txBody>
                    <a:bodyPr/>
                    <a:lstStyle/>
                    <a:p>
                      <a:pPr marL="0" marR="0" algn="ctr" defTabSz="914400" rtl="0" eaLnBrk="1" latinLnBrk="0" hangingPunct="1">
                        <a:lnSpc>
                          <a:spcPct val="106000"/>
                        </a:lnSpc>
                        <a:spcBef>
                          <a:spcPts val="0"/>
                        </a:spcBef>
                        <a:spcAft>
                          <a:spcPts val="0"/>
                        </a:spcAft>
                      </a:pPr>
                      <a:r>
                        <a:rPr lang="en-US" sz="1600" b="1" kern="1200" dirty="0">
                          <a:solidFill>
                            <a:srgbClr val="000000"/>
                          </a:solidFill>
                          <a:effectLst/>
                          <a:latin typeface="+mn-lt"/>
                          <a:ea typeface="Times New Roman" panose="02020603050405020304" pitchFamily="18" charset="0"/>
                          <a:cs typeface="Arial" panose="020B0604020202020204" pitchFamily="34" charset="0"/>
                        </a:rPr>
                        <a:t>MECH 343</a:t>
                      </a:r>
                    </a:p>
                  </a:txBody>
                  <a:tcPr marL="68580" marR="68580" marT="9525" marB="0" anchor="ctr">
                    <a:lnL w="12700" cap="flat" cmpd="sng" algn="ctr">
                      <a:solidFill>
                        <a:srgbClr val="A5644E"/>
                      </a:solidFill>
                      <a:prstDash val="solid"/>
                      <a:round/>
                      <a:headEnd type="none" w="med" len="med"/>
                      <a:tailEnd type="none" w="med" len="med"/>
                    </a:lnL>
                    <a:lnR w="12700" cap="flat" cmpd="sng" algn="ctr">
                      <a:solidFill>
                        <a:srgbClr val="A5644E"/>
                      </a:solidFill>
                      <a:prstDash val="solid"/>
                      <a:round/>
                      <a:headEnd type="none" w="med" len="med"/>
                      <a:tailEnd type="none" w="med" len="med"/>
                    </a:lnR>
                    <a:lnT w="12700" cap="flat" cmpd="sng" algn="ctr">
                      <a:solidFill>
                        <a:srgbClr val="A5644E"/>
                      </a:solidFill>
                      <a:prstDash val="solid"/>
                      <a:round/>
                      <a:headEnd type="none" w="med" len="med"/>
                      <a:tailEnd type="none" w="med" len="med"/>
                    </a:lnT>
                    <a:lnB w="12700" cap="flat" cmpd="sng" algn="ctr">
                      <a:solidFill>
                        <a:srgbClr val="A5644E"/>
                      </a:solidFill>
                      <a:prstDash val="solid"/>
                      <a:round/>
                      <a:headEnd type="none" w="med" len="med"/>
                      <a:tailEnd type="none" w="med" len="med"/>
                    </a:lnB>
                  </a:tcPr>
                </a:tc>
                <a:tc>
                  <a:txBody>
                    <a:bodyPr/>
                    <a:lstStyle/>
                    <a:p>
                      <a:pPr marL="0" marR="0" algn="ctr" defTabSz="914400" rtl="0" eaLnBrk="1" latinLnBrk="0" hangingPunct="1">
                        <a:lnSpc>
                          <a:spcPct val="106000"/>
                        </a:lnSpc>
                        <a:spcBef>
                          <a:spcPts val="0"/>
                        </a:spcBef>
                        <a:spcAft>
                          <a:spcPts val="0"/>
                        </a:spcAft>
                      </a:pPr>
                      <a:r>
                        <a:rPr lang="en-US" sz="1600" kern="1200">
                          <a:solidFill>
                            <a:srgbClr val="000000"/>
                          </a:solidFill>
                          <a:effectLst/>
                          <a:latin typeface="+mn-lt"/>
                          <a:ea typeface="Times New Roman" panose="02020603050405020304" pitchFamily="18" charset="0"/>
                          <a:cs typeface="Arial" panose="020B0604020202020204" pitchFamily="34" charset="0"/>
                        </a:rPr>
                        <a:t>Fluid Mechanics</a:t>
                      </a:r>
                    </a:p>
                  </a:txBody>
                  <a:tcPr marL="68580" marR="68580" marT="9525" marB="0" anchor="ctr">
                    <a:lnL w="12700" cap="flat" cmpd="sng" algn="ctr">
                      <a:solidFill>
                        <a:srgbClr val="A5644E"/>
                      </a:solidFill>
                      <a:prstDash val="solid"/>
                      <a:round/>
                      <a:headEnd type="none" w="med" len="med"/>
                      <a:tailEnd type="none" w="med" len="med"/>
                    </a:lnL>
                    <a:lnR w="12700" cap="flat" cmpd="sng" algn="ctr">
                      <a:solidFill>
                        <a:srgbClr val="A5644E"/>
                      </a:solidFill>
                      <a:prstDash val="solid"/>
                      <a:round/>
                      <a:headEnd type="none" w="med" len="med"/>
                      <a:tailEnd type="none" w="med" len="med"/>
                    </a:lnR>
                    <a:lnT w="12700" cap="flat" cmpd="sng" algn="ctr">
                      <a:solidFill>
                        <a:srgbClr val="A5644E"/>
                      </a:solidFill>
                      <a:prstDash val="solid"/>
                      <a:round/>
                      <a:headEnd type="none" w="med" len="med"/>
                      <a:tailEnd type="none" w="med" len="med"/>
                    </a:lnT>
                    <a:lnB w="12700" cap="flat" cmpd="sng" algn="ctr">
                      <a:solidFill>
                        <a:srgbClr val="A5644E"/>
                      </a:solidFill>
                      <a:prstDash val="solid"/>
                      <a:round/>
                      <a:headEnd type="none" w="med" len="med"/>
                      <a:tailEnd type="none" w="med" len="med"/>
                    </a:lnB>
                  </a:tcPr>
                </a:tc>
                <a:tc>
                  <a:txBody>
                    <a:bodyPr/>
                    <a:lstStyle/>
                    <a:p>
                      <a:pPr marL="0" marR="0" algn="ctr" defTabSz="914400" rtl="0" eaLnBrk="1" latinLnBrk="0" hangingPunct="1">
                        <a:lnSpc>
                          <a:spcPct val="106000"/>
                        </a:lnSpc>
                        <a:spcBef>
                          <a:spcPts val="0"/>
                        </a:spcBef>
                        <a:spcAft>
                          <a:spcPts val="0"/>
                        </a:spcAft>
                      </a:pPr>
                      <a:r>
                        <a:rPr lang="en-US" sz="1600" kern="1200" dirty="0">
                          <a:solidFill>
                            <a:schemeClr val="tx1"/>
                          </a:solidFill>
                          <a:effectLst/>
                          <a:latin typeface="+mn-lt"/>
                          <a:ea typeface="Calibri" panose="020F0502020204030204" pitchFamily="34" charset="0"/>
                          <a:cs typeface="Arial" panose="020B0604020202020204" pitchFamily="34" charset="0"/>
                        </a:rPr>
                        <a:t>170</a:t>
                      </a:r>
                    </a:p>
                  </a:txBody>
                  <a:tcPr marL="0" marR="0" marT="0" marB="0" anchor="ctr">
                    <a:lnL w="12700" cap="flat" cmpd="sng" algn="ctr">
                      <a:solidFill>
                        <a:srgbClr val="A5644E"/>
                      </a:solidFill>
                      <a:prstDash val="solid"/>
                      <a:round/>
                      <a:headEnd type="none" w="med" len="med"/>
                      <a:tailEnd type="none" w="med" len="med"/>
                    </a:lnL>
                    <a:lnR w="12700" cap="flat" cmpd="sng" algn="ctr">
                      <a:solidFill>
                        <a:srgbClr val="A5644E"/>
                      </a:solidFill>
                      <a:prstDash val="solid"/>
                      <a:round/>
                      <a:headEnd type="none" w="med" len="med"/>
                      <a:tailEnd type="none" w="med" len="med"/>
                    </a:lnR>
                    <a:lnT w="12700" cap="flat" cmpd="sng" algn="ctr">
                      <a:solidFill>
                        <a:srgbClr val="A5644E"/>
                      </a:solidFill>
                      <a:prstDash val="solid"/>
                      <a:round/>
                      <a:headEnd type="none" w="med" len="med"/>
                      <a:tailEnd type="none" w="med" len="med"/>
                    </a:lnT>
                    <a:lnB w="12700" cap="flat" cmpd="sng" algn="ctr">
                      <a:solidFill>
                        <a:srgbClr val="A5644E"/>
                      </a:solidFill>
                      <a:prstDash val="solid"/>
                      <a:round/>
                      <a:headEnd type="none" w="med" len="med"/>
                      <a:tailEnd type="none" w="med" len="med"/>
                    </a:lnB>
                  </a:tcPr>
                </a:tc>
              </a:tr>
              <a:tr h="248633">
                <a:tc>
                  <a:txBody>
                    <a:bodyPr/>
                    <a:lstStyle/>
                    <a:p>
                      <a:pPr marL="0" marR="0" algn="ctr" defTabSz="914400" rtl="0" eaLnBrk="1" latinLnBrk="0" hangingPunct="1">
                        <a:lnSpc>
                          <a:spcPct val="106000"/>
                        </a:lnSpc>
                        <a:spcBef>
                          <a:spcPts val="0"/>
                        </a:spcBef>
                        <a:spcAft>
                          <a:spcPts val="0"/>
                        </a:spcAft>
                      </a:pPr>
                      <a:r>
                        <a:rPr lang="en-US" sz="1600" b="1" kern="1200" dirty="0">
                          <a:solidFill>
                            <a:srgbClr val="000000"/>
                          </a:solidFill>
                          <a:effectLst/>
                          <a:latin typeface="+mn-lt"/>
                          <a:ea typeface="Times New Roman" panose="02020603050405020304" pitchFamily="18" charset="0"/>
                          <a:cs typeface="Arial" panose="020B0604020202020204" pitchFamily="34" charset="0"/>
                        </a:rPr>
                        <a:t>MECH 344</a:t>
                      </a:r>
                    </a:p>
                  </a:txBody>
                  <a:tcPr marL="68580" marR="68580" marT="9525" marB="0" anchor="ctr">
                    <a:lnL w="12700" cap="flat" cmpd="sng" algn="ctr">
                      <a:solidFill>
                        <a:srgbClr val="A5644E"/>
                      </a:solidFill>
                      <a:prstDash val="solid"/>
                      <a:round/>
                      <a:headEnd type="none" w="med" len="med"/>
                      <a:tailEnd type="none" w="med" len="med"/>
                    </a:lnL>
                    <a:lnR w="12700" cap="flat" cmpd="sng" algn="ctr">
                      <a:solidFill>
                        <a:srgbClr val="A5644E"/>
                      </a:solidFill>
                      <a:prstDash val="solid"/>
                      <a:round/>
                      <a:headEnd type="none" w="med" len="med"/>
                      <a:tailEnd type="none" w="med" len="med"/>
                    </a:lnR>
                    <a:lnT w="12700" cap="flat" cmpd="sng" algn="ctr">
                      <a:solidFill>
                        <a:srgbClr val="A5644E"/>
                      </a:solidFill>
                      <a:prstDash val="solid"/>
                      <a:round/>
                      <a:headEnd type="none" w="med" len="med"/>
                      <a:tailEnd type="none" w="med" len="med"/>
                    </a:lnT>
                    <a:lnB w="12700" cap="flat" cmpd="sng" algn="ctr">
                      <a:solidFill>
                        <a:srgbClr val="A5644E"/>
                      </a:solidFill>
                      <a:prstDash val="solid"/>
                      <a:round/>
                      <a:headEnd type="none" w="med" len="med"/>
                      <a:tailEnd type="none" w="med" len="med"/>
                    </a:lnB>
                  </a:tcPr>
                </a:tc>
                <a:tc>
                  <a:txBody>
                    <a:bodyPr/>
                    <a:lstStyle/>
                    <a:p>
                      <a:pPr marL="0" marR="0" algn="ctr" defTabSz="914400" rtl="0" eaLnBrk="1" latinLnBrk="0" hangingPunct="1">
                        <a:lnSpc>
                          <a:spcPct val="106000"/>
                        </a:lnSpc>
                        <a:spcBef>
                          <a:spcPts val="0"/>
                        </a:spcBef>
                        <a:spcAft>
                          <a:spcPts val="0"/>
                        </a:spcAft>
                      </a:pPr>
                      <a:r>
                        <a:rPr lang="en-US" sz="1600" kern="1200">
                          <a:solidFill>
                            <a:srgbClr val="000000"/>
                          </a:solidFill>
                          <a:effectLst/>
                          <a:latin typeface="+mn-lt"/>
                          <a:ea typeface="Times New Roman" panose="02020603050405020304" pitchFamily="18" charset="0"/>
                          <a:cs typeface="Arial" panose="020B0604020202020204" pitchFamily="34" charset="0"/>
                        </a:rPr>
                        <a:t>Heat Transfer</a:t>
                      </a:r>
                    </a:p>
                  </a:txBody>
                  <a:tcPr marL="68580" marR="68580" marT="9525" marB="0" anchor="ctr">
                    <a:lnL w="12700" cap="flat" cmpd="sng" algn="ctr">
                      <a:solidFill>
                        <a:srgbClr val="A5644E"/>
                      </a:solidFill>
                      <a:prstDash val="solid"/>
                      <a:round/>
                      <a:headEnd type="none" w="med" len="med"/>
                      <a:tailEnd type="none" w="med" len="med"/>
                    </a:lnL>
                    <a:lnR w="12700" cap="flat" cmpd="sng" algn="ctr">
                      <a:solidFill>
                        <a:srgbClr val="A5644E"/>
                      </a:solidFill>
                      <a:prstDash val="solid"/>
                      <a:round/>
                      <a:headEnd type="none" w="med" len="med"/>
                      <a:tailEnd type="none" w="med" len="med"/>
                    </a:lnR>
                    <a:lnT w="12700" cap="flat" cmpd="sng" algn="ctr">
                      <a:solidFill>
                        <a:srgbClr val="A5644E"/>
                      </a:solidFill>
                      <a:prstDash val="solid"/>
                      <a:round/>
                      <a:headEnd type="none" w="med" len="med"/>
                      <a:tailEnd type="none" w="med" len="med"/>
                    </a:lnT>
                    <a:lnB w="12700" cap="flat" cmpd="sng" algn="ctr">
                      <a:solidFill>
                        <a:srgbClr val="A5644E"/>
                      </a:solidFill>
                      <a:prstDash val="solid"/>
                      <a:round/>
                      <a:headEnd type="none" w="med" len="med"/>
                      <a:tailEnd type="none" w="med" len="med"/>
                    </a:lnB>
                  </a:tcPr>
                </a:tc>
                <a:tc>
                  <a:txBody>
                    <a:bodyPr/>
                    <a:lstStyle/>
                    <a:p>
                      <a:pPr marL="0" marR="0" algn="ctr" defTabSz="914400" rtl="0" eaLnBrk="1" latinLnBrk="0" hangingPunct="1">
                        <a:lnSpc>
                          <a:spcPct val="106000"/>
                        </a:lnSpc>
                        <a:spcBef>
                          <a:spcPts val="0"/>
                        </a:spcBef>
                        <a:spcAft>
                          <a:spcPts val="0"/>
                        </a:spcAft>
                      </a:pPr>
                      <a:r>
                        <a:rPr lang="en-US" sz="1600" kern="1200" dirty="0">
                          <a:solidFill>
                            <a:schemeClr val="tx1"/>
                          </a:solidFill>
                          <a:effectLst/>
                          <a:latin typeface="+mn-lt"/>
                          <a:ea typeface="Calibri" panose="020F0502020204030204" pitchFamily="34" charset="0"/>
                          <a:cs typeface="Arial" panose="020B0604020202020204" pitchFamily="34" charset="0"/>
                        </a:rPr>
                        <a:t>74</a:t>
                      </a:r>
                    </a:p>
                  </a:txBody>
                  <a:tcPr marL="0" marR="0" marT="0" marB="0" anchor="ctr">
                    <a:lnL w="12700" cap="flat" cmpd="sng" algn="ctr">
                      <a:solidFill>
                        <a:srgbClr val="A5644E"/>
                      </a:solidFill>
                      <a:prstDash val="solid"/>
                      <a:round/>
                      <a:headEnd type="none" w="med" len="med"/>
                      <a:tailEnd type="none" w="med" len="med"/>
                    </a:lnL>
                    <a:lnR w="12700" cap="flat" cmpd="sng" algn="ctr">
                      <a:solidFill>
                        <a:srgbClr val="A5644E"/>
                      </a:solidFill>
                      <a:prstDash val="solid"/>
                      <a:round/>
                      <a:headEnd type="none" w="med" len="med"/>
                      <a:tailEnd type="none" w="med" len="med"/>
                    </a:lnR>
                    <a:lnT w="12700" cap="flat" cmpd="sng" algn="ctr">
                      <a:solidFill>
                        <a:srgbClr val="A5644E"/>
                      </a:solidFill>
                      <a:prstDash val="solid"/>
                      <a:round/>
                      <a:headEnd type="none" w="med" len="med"/>
                      <a:tailEnd type="none" w="med" len="med"/>
                    </a:lnT>
                    <a:lnB w="12700" cap="flat" cmpd="sng" algn="ctr">
                      <a:solidFill>
                        <a:srgbClr val="A5644E"/>
                      </a:solidFill>
                      <a:prstDash val="solid"/>
                      <a:round/>
                      <a:headEnd type="none" w="med" len="med"/>
                      <a:tailEnd type="none" w="med" len="med"/>
                    </a:lnB>
                  </a:tcPr>
                </a:tc>
              </a:tr>
              <a:tr h="248633">
                <a:tc>
                  <a:txBody>
                    <a:bodyPr/>
                    <a:lstStyle/>
                    <a:p>
                      <a:pPr marL="0" marR="0" algn="ctr" defTabSz="914400" rtl="0" eaLnBrk="1" latinLnBrk="0" hangingPunct="1">
                        <a:lnSpc>
                          <a:spcPct val="106000"/>
                        </a:lnSpc>
                        <a:spcBef>
                          <a:spcPts val="0"/>
                        </a:spcBef>
                        <a:spcAft>
                          <a:spcPts val="0"/>
                        </a:spcAft>
                      </a:pPr>
                      <a:r>
                        <a:rPr lang="en-US" sz="1600" b="1" kern="1200" dirty="0">
                          <a:solidFill>
                            <a:srgbClr val="000000"/>
                          </a:solidFill>
                          <a:effectLst/>
                          <a:latin typeface="+mn-lt"/>
                          <a:ea typeface="Times New Roman" panose="02020603050405020304" pitchFamily="18" charset="0"/>
                          <a:cs typeface="Arial" panose="020B0604020202020204" pitchFamily="34" charset="0"/>
                        </a:rPr>
                        <a:t>MECH 361</a:t>
                      </a:r>
                    </a:p>
                  </a:txBody>
                  <a:tcPr marL="68580" marR="68580" marT="9525" marB="0" anchor="ctr">
                    <a:lnL w="12700" cap="flat" cmpd="sng" algn="ctr">
                      <a:solidFill>
                        <a:srgbClr val="A5644E"/>
                      </a:solidFill>
                      <a:prstDash val="solid"/>
                      <a:round/>
                      <a:headEnd type="none" w="med" len="med"/>
                      <a:tailEnd type="none" w="med" len="med"/>
                    </a:lnL>
                    <a:lnR w="12700" cap="flat" cmpd="sng" algn="ctr">
                      <a:solidFill>
                        <a:srgbClr val="A5644E"/>
                      </a:solidFill>
                      <a:prstDash val="solid"/>
                      <a:round/>
                      <a:headEnd type="none" w="med" len="med"/>
                      <a:tailEnd type="none" w="med" len="med"/>
                    </a:lnR>
                    <a:lnT w="12700" cap="flat" cmpd="sng" algn="ctr">
                      <a:solidFill>
                        <a:srgbClr val="A5644E"/>
                      </a:solidFill>
                      <a:prstDash val="solid"/>
                      <a:round/>
                      <a:headEnd type="none" w="med" len="med"/>
                      <a:tailEnd type="none" w="med" len="med"/>
                    </a:lnT>
                    <a:lnB w="12700" cap="flat" cmpd="sng" algn="ctr">
                      <a:solidFill>
                        <a:srgbClr val="C45911"/>
                      </a:solidFill>
                      <a:prstDash val="solid"/>
                      <a:round/>
                      <a:headEnd type="none" w="med" len="med"/>
                      <a:tailEnd type="none" w="med" len="med"/>
                    </a:lnB>
                  </a:tcPr>
                </a:tc>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mn-lt"/>
                          <a:ea typeface="Times New Roman" panose="02020603050405020304" pitchFamily="18" charset="0"/>
                          <a:cs typeface="Arial" panose="020B0604020202020204" pitchFamily="34" charset="0"/>
                        </a:rPr>
                        <a:t>Control System</a:t>
                      </a:r>
                    </a:p>
                  </a:txBody>
                  <a:tcPr marL="68580" marR="68580" marT="9525" marB="0" anchor="ctr">
                    <a:lnL w="12700" cap="flat" cmpd="sng" algn="ctr">
                      <a:solidFill>
                        <a:srgbClr val="A5644E"/>
                      </a:solidFill>
                      <a:prstDash val="solid"/>
                      <a:round/>
                      <a:headEnd type="none" w="med" len="med"/>
                      <a:tailEnd type="none" w="med" len="med"/>
                    </a:lnL>
                    <a:lnR w="12700" cap="flat" cmpd="sng" algn="ctr">
                      <a:solidFill>
                        <a:srgbClr val="A5644E"/>
                      </a:solidFill>
                      <a:prstDash val="solid"/>
                      <a:round/>
                      <a:headEnd type="none" w="med" len="med"/>
                      <a:tailEnd type="none" w="med" len="med"/>
                    </a:lnR>
                    <a:lnT w="12700" cap="flat" cmpd="sng" algn="ctr">
                      <a:solidFill>
                        <a:srgbClr val="A5644E"/>
                      </a:solidFill>
                      <a:prstDash val="solid"/>
                      <a:round/>
                      <a:headEnd type="none" w="med" len="med"/>
                      <a:tailEnd type="none" w="med" len="med"/>
                    </a:lnT>
                    <a:lnB w="12700" cap="flat" cmpd="sng" algn="ctr">
                      <a:solidFill>
                        <a:srgbClr val="C45911"/>
                      </a:solidFill>
                      <a:prstDash val="solid"/>
                      <a:round/>
                      <a:headEnd type="none" w="med" len="med"/>
                      <a:tailEnd type="none" w="med" len="med"/>
                    </a:lnB>
                  </a:tcPr>
                </a:tc>
                <a:tc>
                  <a:txBody>
                    <a:bodyPr/>
                    <a:lstStyle/>
                    <a:p>
                      <a:pPr marL="0" marR="0" algn="ctr" defTabSz="914400" rtl="0" eaLnBrk="1" latinLnBrk="0" hangingPunct="1">
                        <a:lnSpc>
                          <a:spcPct val="106000"/>
                        </a:lnSpc>
                        <a:spcBef>
                          <a:spcPts val="0"/>
                        </a:spcBef>
                        <a:spcAft>
                          <a:spcPts val="0"/>
                        </a:spcAft>
                      </a:pPr>
                      <a:r>
                        <a:rPr lang="en-US" sz="1600" kern="1200" dirty="0">
                          <a:solidFill>
                            <a:schemeClr val="tx1"/>
                          </a:solidFill>
                          <a:effectLst/>
                          <a:latin typeface="+mn-lt"/>
                          <a:ea typeface="Calibri" panose="020F0502020204030204" pitchFamily="34" charset="0"/>
                          <a:cs typeface="Arial" panose="020B0604020202020204" pitchFamily="34" charset="0"/>
                        </a:rPr>
                        <a:t>21</a:t>
                      </a:r>
                    </a:p>
                  </a:txBody>
                  <a:tcPr marL="0" marR="0" marT="0" marB="0" anchor="ctr">
                    <a:lnL w="12700" cap="flat" cmpd="sng" algn="ctr">
                      <a:solidFill>
                        <a:srgbClr val="A5644E"/>
                      </a:solidFill>
                      <a:prstDash val="solid"/>
                      <a:round/>
                      <a:headEnd type="none" w="med" len="med"/>
                      <a:tailEnd type="none" w="med" len="med"/>
                    </a:lnL>
                    <a:lnR w="12700" cap="flat" cmpd="sng" algn="ctr">
                      <a:solidFill>
                        <a:srgbClr val="A5644E"/>
                      </a:solidFill>
                      <a:prstDash val="solid"/>
                      <a:round/>
                      <a:headEnd type="none" w="med" len="med"/>
                      <a:tailEnd type="none" w="med" len="med"/>
                    </a:lnR>
                    <a:lnT w="12700" cap="flat" cmpd="sng" algn="ctr">
                      <a:solidFill>
                        <a:srgbClr val="A5644E"/>
                      </a:solidFill>
                      <a:prstDash val="solid"/>
                      <a:round/>
                      <a:headEnd type="none" w="med" len="med"/>
                      <a:tailEnd type="none" w="med" len="med"/>
                    </a:lnT>
                    <a:lnB w="12700" cap="flat" cmpd="sng" algn="ctr">
                      <a:solidFill>
                        <a:srgbClr val="C45911"/>
                      </a:solidFill>
                      <a:prstDash val="solid"/>
                      <a:round/>
                      <a:headEnd type="none" w="med" len="med"/>
                      <a:tailEnd type="none" w="med" len="med"/>
                    </a:lnB>
                  </a:tcPr>
                </a:tc>
              </a:tr>
              <a:tr h="248633">
                <a:tc>
                  <a:txBody>
                    <a:bodyPr/>
                    <a:lstStyle/>
                    <a:p>
                      <a:pPr marL="0" marR="0" algn="ctr" defTabSz="914400" rtl="0" eaLnBrk="1" latinLnBrk="0" hangingPunct="1">
                        <a:lnSpc>
                          <a:spcPct val="106000"/>
                        </a:lnSpc>
                        <a:spcBef>
                          <a:spcPts val="0"/>
                        </a:spcBef>
                        <a:spcAft>
                          <a:spcPts val="0"/>
                        </a:spcAft>
                      </a:pPr>
                      <a:r>
                        <a:rPr lang="en-US" sz="1600" b="1" kern="1200" dirty="0">
                          <a:solidFill>
                            <a:srgbClr val="000000"/>
                          </a:solidFill>
                          <a:effectLst/>
                          <a:latin typeface="+mn-lt"/>
                          <a:ea typeface="Times New Roman" panose="02020603050405020304" pitchFamily="18" charset="0"/>
                          <a:cs typeface="Arial" panose="020B0604020202020204" pitchFamily="34" charset="0"/>
                        </a:rPr>
                        <a:t>MECH 447</a:t>
                      </a:r>
                    </a:p>
                  </a:txBody>
                  <a:tcPr marL="68580" marR="68580" marT="9525" marB="0" anchor="ctr">
                    <a:lnL w="1270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tcPr>
                </a:tc>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mn-lt"/>
                          <a:ea typeface="Times New Roman" panose="02020603050405020304" pitchFamily="18" charset="0"/>
                          <a:cs typeface="Arial" panose="020B0604020202020204" pitchFamily="34" charset="0"/>
                        </a:rPr>
                        <a:t>Heat Engines</a:t>
                      </a:r>
                    </a:p>
                  </a:txBody>
                  <a:tcPr marL="68580" marR="68580" marT="9525" marB="0" anchor="ctr">
                    <a:lnL w="1270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tcPr>
                </a:tc>
                <a:tc>
                  <a:txBody>
                    <a:bodyPr/>
                    <a:lstStyle/>
                    <a:p>
                      <a:pPr marL="0" marR="0" algn="ctr" defTabSz="914400" rtl="0" eaLnBrk="1" latinLnBrk="0" hangingPunct="1">
                        <a:lnSpc>
                          <a:spcPct val="106000"/>
                        </a:lnSpc>
                        <a:spcBef>
                          <a:spcPts val="0"/>
                        </a:spcBef>
                        <a:spcAft>
                          <a:spcPts val="0"/>
                        </a:spcAft>
                      </a:pPr>
                      <a:r>
                        <a:rPr lang="en-US" sz="1600" kern="1200" dirty="0">
                          <a:solidFill>
                            <a:schemeClr val="tx1"/>
                          </a:solidFill>
                          <a:effectLst/>
                          <a:latin typeface="+mn-lt"/>
                          <a:ea typeface="Calibri" panose="020F0502020204030204" pitchFamily="34" charset="0"/>
                          <a:cs typeface="Arial" panose="020B0604020202020204" pitchFamily="34" charset="0"/>
                        </a:rPr>
                        <a:t>287</a:t>
                      </a:r>
                    </a:p>
                  </a:txBody>
                  <a:tcPr marL="0" marR="0" marT="0" marB="0" anchor="ctr">
                    <a:lnL w="1270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05985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58337" y="0"/>
            <a:ext cx="8229600" cy="1143000"/>
          </a:xfrm>
          <a:prstGeom prst="rect">
            <a:avLst/>
          </a:prstGeom>
        </p:spPr>
        <p:txBody>
          <a:bodyPr vert="horz" lIns="91440" tIns="45720" rIns="91440" bIns="45720" rtlCol="1" anchor="ctr">
            <a:noAutofit/>
          </a:bodyPr>
          <a:lstStyle/>
          <a:p>
            <a:pPr lvl="0" algn="just">
              <a:spcBef>
                <a:spcPct val="0"/>
              </a:spcBef>
              <a:defRPr/>
            </a:pPr>
            <a:r>
              <a:rPr lang="en-US" sz="4000" b="1" dirty="0" smtClean="0">
                <a:solidFill>
                  <a:srgbClr val="C00000"/>
                </a:solidFill>
                <a:effectLst>
                  <a:outerShdw blurRad="38100" dist="38100" dir="2700000" algn="tl">
                    <a:srgbClr val="000000">
                      <a:alpha val="43137"/>
                    </a:srgbClr>
                  </a:outerShdw>
                </a:effectLst>
                <a:latin typeface="+mj-lt"/>
                <a:ea typeface="+mj-ea"/>
                <a:cs typeface="Times New Roman" pitchFamily="18" charset="0"/>
              </a:rPr>
              <a:t>6. Research Profile</a:t>
            </a:r>
            <a:endParaRPr lang="en-US" sz="4000" b="1" dirty="0">
              <a:solidFill>
                <a:srgbClr val="C00000"/>
              </a:solidFill>
              <a:effectLst>
                <a:outerShdw blurRad="38100" dist="38100" dir="2700000" algn="tl">
                  <a:srgbClr val="000000">
                    <a:alpha val="43137"/>
                  </a:srgbClr>
                </a:outerShdw>
              </a:effectLst>
              <a:latin typeface="+mj-lt"/>
              <a:ea typeface="+mj-ea"/>
              <a:cs typeface="Times New Roman" pitchFamily="18" charset="0"/>
            </a:endParaRPr>
          </a:p>
        </p:txBody>
      </p:sp>
      <p:sp>
        <p:nvSpPr>
          <p:cNvPr id="6" name="Slide Number Placeholder 4"/>
          <p:cNvSpPr>
            <a:spLocks noGrp="1"/>
          </p:cNvSpPr>
          <p:nvPr>
            <p:ph type="sldNum" sz="quarter" idx="12"/>
          </p:nvPr>
        </p:nvSpPr>
        <p:spPr>
          <a:xfrm>
            <a:off x="7986464" y="6520259"/>
            <a:ext cx="762000" cy="365125"/>
          </a:xfrm>
        </p:spPr>
        <p:txBody>
          <a:bodyPr/>
          <a:lstStyle/>
          <a:p>
            <a:pPr algn="r"/>
            <a:fld id="{B6F15528-21DE-4FAA-801E-634DDDAF4B2B}" type="slidenum">
              <a:rPr lang="en-US" sz="1400" smtClean="0">
                <a:solidFill>
                  <a:schemeClr val="tx1"/>
                </a:solidFill>
              </a:rPr>
              <a:pPr algn="r"/>
              <a:t>9</a:t>
            </a:fld>
            <a:endParaRPr lang="en-US" sz="1400" dirty="0">
              <a:solidFill>
                <a:schemeClr val="tx1"/>
              </a:solidFill>
            </a:endParaRPr>
          </a:p>
        </p:txBody>
      </p:sp>
      <p:sp>
        <p:nvSpPr>
          <p:cNvPr id="12" name="Rectangle 11"/>
          <p:cNvSpPr/>
          <p:nvPr/>
        </p:nvSpPr>
        <p:spPr>
          <a:xfrm>
            <a:off x="-101256" y="879511"/>
            <a:ext cx="9245256" cy="523220"/>
          </a:xfrm>
          <a:prstGeom prst="rect">
            <a:avLst/>
          </a:prstGeom>
        </p:spPr>
        <p:txBody>
          <a:bodyPr wrap="square">
            <a:spAutoFit/>
          </a:bodyPr>
          <a:lstStyle/>
          <a:p>
            <a:pPr marL="171450" indent="-171450"/>
            <a:r>
              <a:rPr lang="en-US" sz="2800" b="1" dirty="0" smtClean="0">
                <a:solidFill>
                  <a:srgbClr val="00B050"/>
                </a:solidFill>
              </a:rPr>
              <a:t>  Profile</a:t>
            </a:r>
            <a:endParaRPr lang="en-US" dirty="0">
              <a:solidFill>
                <a:srgbClr val="00B050"/>
              </a:solidFill>
              <a:latin typeface="+mj-lt"/>
            </a:endParaRPr>
          </a:p>
        </p:txBody>
      </p:sp>
      <p:sp>
        <p:nvSpPr>
          <p:cNvPr id="2" name="Rectangle 1"/>
          <p:cNvSpPr/>
          <p:nvPr/>
        </p:nvSpPr>
        <p:spPr>
          <a:xfrm>
            <a:off x="58337" y="1402731"/>
            <a:ext cx="9161863" cy="5201424"/>
          </a:xfrm>
          <a:prstGeom prst="rect">
            <a:avLst/>
          </a:prstGeom>
        </p:spPr>
        <p:txBody>
          <a:bodyPr wrap="square">
            <a:spAutoFit/>
          </a:bodyPr>
          <a:lstStyle/>
          <a:p>
            <a:pPr>
              <a:lnSpc>
                <a:spcPct val="150000"/>
              </a:lnSpc>
            </a:pPr>
            <a:r>
              <a:rPr lang="en-US" sz="2400" b="1" dirty="0" err="1" smtClean="0">
                <a:solidFill>
                  <a:schemeClr val="accent6">
                    <a:lumMod val="75000"/>
                  </a:schemeClr>
                </a:solidFill>
              </a:rPr>
              <a:t>ResearchGate</a:t>
            </a:r>
            <a:r>
              <a:rPr lang="en-US" sz="2400" b="1" dirty="0" smtClean="0">
                <a:solidFill>
                  <a:schemeClr val="accent6">
                    <a:lumMod val="75000"/>
                  </a:schemeClr>
                </a:solidFill>
              </a:rPr>
              <a:t>: </a:t>
            </a:r>
            <a:r>
              <a:rPr lang="en-US" sz="2400" dirty="0" smtClean="0">
                <a:solidFill>
                  <a:srgbClr val="0070C0"/>
                </a:solidFill>
                <a:hlinkClick r:id="rId3"/>
              </a:rPr>
              <a:t>https://www.researchgate.net/profile/Abdellatif-Sadeq</a:t>
            </a:r>
            <a:endParaRPr lang="en-US" sz="2400" dirty="0" smtClean="0">
              <a:solidFill>
                <a:srgbClr val="0070C0"/>
              </a:solidFill>
            </a:endParaRPr>
          </a:p>
          <a:p>
            <a:pPr>
              <a:lnSpc>
                <a:spcPct val="150000"/>
              </a:lnSpc>
            </a:pPr>
            <a:r>
              <a:rPr lang="en-US" sz="2400" b="1" dirty="0">
                <a:solidFill>
                  <a:schemeClr val="accent6">
                    <a:lumMod val="75000"/>
                  </a:schemeClr>
                </a:solidFill>
              </a:rPr>
              <a:t>ORCID </a:t>
            </a:r>
            <a:r>
              <a:rPr lang="en-US" sz="2400" b="1" dirty="0" err="1">
                <a:solidFill>
                  <a:schemeClr val="accent6">
                    <a:lumMod val="75000"/>
                  </a:schemeClr>
                </a:solidFill>
              </a:rPr>
              <a:t>iD</a:t>
            </a:r>
            <a:r>
              <a:rPr lang="en-US" sz="2400" b="1" dirty="0">
                <a:solidFill>
                  <a:schemeClr val="accent6">
                    <a:lumMod val="75000"/>
                  </a:schemeClr>
                </a:solidFill>
              </a:rPr>
              <a:t>: </a:t>
            </a:r>
            <a:r>
              <a:rPr lang="en-US" sz="2400" dirty="0" smtClean="0"/>
              <a:t>0000-0002-1825-0304</a:t>
            </a:r>
            <a:endParaRPr lang="en-US" sz="2400" dirty="0" smtClean="0">
              <a:solidFill>
                <a:srgbClr val="0070C0"/>
              </a:solidFill>
            </a:endParaRPr>
          </a:p>
          <a:p>
            <a:r>
              <a:rPr lang="en-US" sz="2400" b="1" dirty="0" smtClean="0">
                <a:solidFill>
                  <a:schemeClr val="accent6">
                    <a:lumMod val="75000"/>
                  </a:schemeClr>
                </a:solidFill>
              </a:rPr>
              <a:t>Google Scholar: </a:t>
            </a:r>
            <a:r>
              <a:rPr lang="en-US" sz="2400" u="sng" dirty="0" smtClean="0">
                <a:solidFill>
                  <a:srgbClr val="0070C0"/>
                </a:solidFill>
              </a:rPr>
              <a:t>https</a:t>
            </a:r>
            <a:r>
              <a:rPr lang="en-US" sz="2400" u="sng" dirty="0">
                <a:solidFill>
                  <a:srgbClr val="0070C0"/>
                </a:solidFill>
              </a:rPr>
              <a:t>://</a:t>
            </a:r>
            <a:r>
              <a:rPr lang="en-US" sz="2400" u="sng" dirty="0" smtClean="0">
                <a:solidFill>
                  <a:srgbClr val="0070C0"/>
                </a:solidFill>
              </a:rPr>
              <a:t>scholar.google.com/citations?hl=en&amp;user=dkkLKo0AAAAJ</a:t>
            </a:r>
            <a:endParaRPr lang="en-US" sz="2400" dirty="0" smtClean="0">
              <a:solidFill>
                <a:srgbClr val="0070C0"/>
              </a:solidFill>
            </a:endParaRPr>
          </a:p>
          <a:p>
            <a:endParaRPr lang="en-US" sz="2000" dirty="0"/>
          </a:p>
          <a:p>
            <a:r>
              <a:rPr lang="en-US" sz="2400" b="1" dirty="0" smtClean="0">
                <a:solidFill>
                  <a:schemeClr val="accent6">
                    <a:lumMod val="75000"/>
                  </a:schemeClr>
                </a:solidFill>
              </a:rPr>
              <a:t>Areas of Expertise: </a:t>
            </a:r>
          </a:p>
          <a:p>
            <a:r>
              <a:rPr lang="en-US" sz="2400" b="1" dirty="0" smtClean="0">
                <a:solidFill>
                  <a:srgbClr val="7030A0"/>
                </a:solidFill>
              </a:rPr>
              <a:t>Major Areas </a:t>
            </a:r>
            <a:r>
              <a:rPr lang="en-US" sz="2400" dirty="0" err="1" smtClean="0"/>
              <a:t>i</a:t>
            </a:r>
            <a:r>
              <a:rPr lang="en-US" sz="2400" dirty="0" smtClean="0"/>
              <a:t>) Internal </a:t>
            </a:r>
            <a:r>
              <a:rPr lang="en-US" sz="2400" dirty="0"/>
              <a:t>combustion engines, </a:t>
            </a:r>
            <a:r>
              <a:rPr lang="en-US" sz="2400" dirty="0" smtClean="0"/>
              <a:t>ii) Premixed </a:t>
            </a:r>
            <a:r>
              <a:rPr lang="en-US" sz="2400" dirty="0"/>
              <a:t>turbulent combustion, </a:t>
            </a:r>
            <a:r>
              <a:rPr lang="en-US" sz="2400" dirty="0" smtClean="0"/>
              <a:t>iii) Alternative </a:t>
            </a:r>
            <a:r>
              <a:rPr lang="en-US" sz="2400" dirty="0"/>
              <a:t>f</a:t>
            </a:r>
            <a:r>
              <a:rPr lang="en-US" sz="2400" dirty="0" smtClean="0"/>
              <a:t>uels, iv) Fuel technology, v) </a:t>
            </a:r>
            <a:r>
              <a:rPr lang="en-US" sz="2400" dirty="0"/>
              <a:t>Turbulence modelling, </a:t>
            </a:r>
            <a:r>
              <a:rPr lang="en-US" sz="2400" dirty="0" smtClean="0"/>
              <a:t>vi) </a:t>
            </a:r>
            <a:r>
              <a:rPr lang="en-US" sz="2400" dirty="0"/>
              <a:t>EV/HEV vehicles design and </a:t>
            </a:r>
            <a:r>
              <a:rPr lang="en-US" sz="2400" dirty="0" smtClean="0"/>
              <a:t>analysis, vii) Heat transfer</a:t>
            </a:r>
          </a:p>
          <a:p>
            <a:r>
              <a:rPr lang="en-US" sz="2400" b="1" dirty="0" smtClean="0">
                <a:solidFill>
                  <a:srgbClr val="7030A0"/>
                </a:solidFill>
              </a:rPr>
              <a:t>Minor Areas </a:t>
            </a:r>
            <a:endParaRPr lang="en-US" sz="2400" b="1" dirty="0">
              <a:solidFill>
                <a:srgbClr val="7030A0"/>
              </a:solidFill>
            </a:endParaRPr>
          </a:p>
          <a:p>
            <a:r>
              <a:rPr lang="en-US" sz="2400" dirty="0" smtClean="0"/>
              <a:t> </a:t>
            </a:r>
            <a:r>
              <a:rPr lang="en-US" sz="2400" dirty="0" err="1" smtClean="0"/>
              <a:t>i</a:t>
            </a:r>
            <a:r>
              <a:rPr lang="en-US" sz="2400" dirty="0" smtClean="0"/>
              <a:t>) </a:t>
            </a:r>
            <a:r>
              <a:rPr lang="en-US" sz="2400" dirty="0"/>
              <a:t>Hydrogen production and </a:t>
            </a:r>
            <a:r>
              <a:rPr lang="en-US" sz="2400" dirty="0" smtClean="0"/>
              <a:t>combustion, ii) Renewable </a:t>
            </a:r>
            <a:r>
              <a:rPr lang="en-US" sz="2400" dirty="0"/>
              <a:t>energy </a:t>
            </a:r>
            <a:r>
              <a:rPr lang="en-US" sz="2400" dirty="0" smtClean="0"/>
              <a:t>   utilization</a:t>
            </a:r>
            <a:r>
              <a:rPr lang="en-US" sz="2400" dirty="0"/>
              <a:t>, </a:t>
            </a:r>
            <a:r>
              <a:rPr lang="en-US" sz="2400" dirty="0" smtClean="0"/>
              <a:t>iii) Sustainable development, iv) HVAC</a:t>
            </a:r>
          </a:p>
          <a:p>
            <a:pPr marL="342900" indent="-342900">
              <a:buFont typeface="Arial" panose="020B0604020202020204" pitchFamily="34" charset="0"/>
              <a:buChar char="•"/>
            </a:pPr>
            <a:endParaRPr lang="en-US" sz="2400" b="1" dirty="0">
              <a:solidFill>
                <a:schemeClr val="accent6">
                  <a:lumMod val="75000"/>
                </a:schemeClr>
              </a:solidFill>
            </a:endParaRPr>
          </a:p>
        </p:txBody>
      </p:sp>
    </p:spTree>
    <p:extLst>
      <p:ext uri="{BB962C8B-B14F-4D97-AF65-F5344CB8AC3E}">
        <p14:creationId xmlns:p14="http://schemas.microsoft.com/office/powerpoint/2010/main" val="1455557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6917</TotalTime>
  <Words>2252</Words>
  <Application>Microsoft Office PowerPoint</Application>
  <PresentationFormat>On-screen Show (4:3)</PresentationFormat>
  <Paragraphs>441</Paragraphs>
  <Slides>24</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Cambria Math</vt:lpstr>
      <vt:lpstr>Roboto</vt:lpstr>
      <vt:lpstr>Times New Roman</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Mena Sherif</dc:creator>
  <cp:lastModifiedBy>Abdellatif Sadeq</cp:lastModifiedBy>
  <cp:revision>913</cp:revision>
  <dcterms:created xsi:type="dcterms:W3CDTF">2015-10-22T04:52:17Z</dcterms:created>
  <dcterms:modified xsi:type="dcterms:W3CDTF">2023-04-17T12:00:28Z</dcterms:modified>
</cp:coreProperties>
</file>